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09" r:id="rId2"/>
    <p:sldId id="310" r:id="rId3"/>
    <p:sldId id="285" r:id="rId4"/>
    <p:sldId id="287" r:id="rId5"/>
    <p:sldId id="288" r:id="rId6"/>
    <p:sldId id="319" r:id="rId7"/>
    <p:sldId id="320" r:id="rId8"/>
    <p:sldId id="330" r:id="rId9"/>
    <p:sldId id="323" r:id="rId10"/>
    <p:sldId id="326" r:id="rId11"/>
    <p:sldId id="322" r:id="rId12"/>
    <p:sldId id="321" r:id="rId13"/>
    <p:sldId id="324" r:id="rId14"/>
    <p:sldId id="325" r:id="rId15"/>
    <p:sldId id="314" r:id="rId16"/>
    <p:sldId id="315" r:id="rId17"/>
    <p:sldId id="316" r:id="rId18"/>
    <p:sldId id="29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wl" initials="h" lastIdx="1" clrIdx="0">
    <p:extLst>
      <p:ext uri="{19B8F6BF-5375-455C-9EA6-DF929625EA0E}">
        <p15:presenceInfo xmlns:p15="http://schemas.microsoft.com/office/powerpoint/2012/main" userId="hw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06" autoAdjust="0"/>
    <p:restoredTop sz="67084" autoAdjust="0"/>
  </p:normalViewPr>
  <p:slideViewPr>
    <p:cSldViewPr snapToGrid="0">
      <p:cViewPr varScale="1">
        <p:scale>
          <a:sx n="54" d="100"/>
          <a:sy n="54" d="100"/>
        </p:scale>
        <p:origin x="156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23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jp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jpg>
</file>

<file path=ppt/media/image28.jpg>
</file>

<file path=ppt/media/image29.jpg>
</file>

<file path=ppt/media/image30.jp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png>
</file>

<file path=ppt/media/image55.jpeg>
</file>

<file path=ppt/media/image6.png>
</file>

<file path=ppt/media/image7.pn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ABE06-33D2-41C3-A727-84445549DA75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5B929D-FE11-4B04-B719-30A960369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878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>
            <a:extLst>
              <a:ext uri="{FF2B5EF4-FFF2-40B4-BE49-F238E27FC236}">
                <a16:creationId xmlns:a16="http://schemas.microsoft.com/office/drawing/2014/main" id="{61B35AB4-A191-4748-AE7F-AD546AAA3BF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603" name="备注占位符 2">
            <a:extLst>
              <a:ext uri="{FF2B5EF4-FFF2-40B4-BE49-F238E27FC236}">
                <a16:creationId xmlns:a16="http://schemas.microsoft.com/office/drawing/2014/main" id="{FA2580B5-1EA9-4347-B764-760D04FE6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5604" name="灯片编号占位符 3">
            <a:extLst>
              <a:ext uri="{FF2B5EF4-FFF2-40B4-BE49-F238E27FC236}">
                <a16:creationId xmlns:a16="http://schemas.microsoft.com/office/drawing/2014/main" id="{A921AAF9-9A38-4428-A70B-103EE4ADD9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1051DB8-F83C-48FA-8DB0-0288BD95F12E}" type="slidenum">
              <a:rPr lang="en-US" altLang="zh-CN"/>
              <a:pPr eaLnBrk="1" hangingPunct="1">
                <a:spcBef>
                  <a:spcPct val="0"/>
                </a:spcBef>
              </a:pPr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单击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右上角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菜单键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︙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“导出”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点击“导出矢量数据”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选择导出文件的格式类型、待导出的点、线、面图层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点击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√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即可导出；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导出的数据存放在：内部存储空间（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/storage/emulated/0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工程名称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/Export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文件夹下。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通过</a:t>
            </a:r>
            <a:r>
              <a:rPr lang="en-US" altLang="zh-CN" dirty="0"/>
              <a:t>USB</a:t>
            </a:r>
            <a:r>
              <a:rPr lang="zh-CN" altLang="en-US" dirty="0"/>
              <a:t>数据线，将导出到手机的数据拷贝到电脑。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5B929D-FE11-4B04-B719-30A96036926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474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>
            <a:extLst>
              <a:ext uri="{FF2B5EF4-FFF2-40B4-BE49-F238E27FC236}">
                <a16:creationId xmlns:a16="http://schemas.microsoft.com/office/drawing/2014/main" id="{67DA511D-D994-454A-823D-6D4E7EA0097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备注占位符 2">
            <a:extLst>
              <a:ext uri="{FF2B5EF4-FFF2-40B4-BE49-F238E27FC236}">
                <a16:creationId xmlns:a16="http://schemas.microsoft.com/office/drawing/2014/main" id="{52FE5D8D-0E1F-43CD-8B46-79E5E2B7A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云图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3.1-11038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下载地址：</a:t>
            </a:r>
            <a:r>
              <a:rPr lang="en-US" altLang="zh-CN" dirty="0"/>
              <a:t>http://www.huace.cn/technology/downfile?id=523</a:t>
            </a:r>
            <a:endParaRPr lang="zh-CN" altLang="en-US" dirty="0"/>
          </a:p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26628" name="灯片编号占位符 3">
            <a:extLst>
              <a:ext uri="{FF2B5EF4-FFF2-40B4-BE49-F238E27FC236}">
                <a16:creationId xmlns:a16="http://schemas.microsoft.com/office/drawing/2014/main" id="{1AD8397D-F5B3-4CC1-B6E5-3268381DD9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E540EF4-AD9E-49EE-B6B5-A6177C3F9B95}" type="slidenum">
              <a:rPr lang="en-US" altLang="zh-CN"/>
              <a:pPr eaLnBrk="1" hangingPunct="1">
                <a:spcBef>
                  <a:spcPct val="0"/>
                </a:spcBef>
              </a:pPr>
              <a:t>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>
            <a:extLst>
              <a:ext uri="{FF2B5EF4-FFF2-40B4-BE49-F238E27FC236}">
                <a16:creationId xmlns:a16="http://schemas.microsoft.com/office/drawing/2014/main" id="{21C8DC0A-C1E3-4D2F-81F4-5D56A057DE1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备注占位符 2">
            <a:extLst>
              <a:ext uri="{FF2B5EF4-FFF2-40B4-BE49-F238E27FC236}">
                <a16:creationId xmlns:a16="http://schemas.microsoft.com/office/drawing/2014/main" id="{5DB787BF-63FD-48A1-A9D7-41D6D875B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lvl="1"/>
            <a:r>
              <a:rPr lang="zh-CN" altLang="en-US">
                <a:latin typeface="Arial" panose="020B0604020202020204" pitchFamily="34" charset="0"/>
              </a:rPr>
              <a:t>回室内将数据导出，分别计算两个位置的横、纵坐标、高程的平均值、最大值、最小值、方差</a:t>
            </a:r>
            <a:r>
              <a:rPr lang="en-US" altLang="zh-CN">
                <a:latin typeface="Arial" panose="020B0604020202020204" pitchFamily="34" charset="0"/>
              </a:rPr>
              <a:t>.</a:t>
            </a:r>
          </a:p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7652" name="灯片编号占位符 3">
            <a:extLst>
              <a:ext uri="{FF2B5EF4-FFF2-40B4-BE49-F238E27FC236}">
                <a16:creationId xmlns:a16="http://schemas.microsoft.com/office/drawing/2014/main" id="{F597D0E7-2151-41C8-9687-F572A8B224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8246BAD9-9557-48B1-8844-A9B485E9EC3B}" type="slidenum">
              <a:rPr lang="en-US" altLang="zh-CN"/>
              <a:pPr eaLnBrk="1" hangingPunct="1">
                <a:spcBef>
                  <a:spcPct val="0"/>
                </a:spcBef>
              </a:pPr>
              <a:t>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>
            <a:extLst>
              <a:ext uri="{FF2B5EF4-FFF2-40B4-BE49-F238E27FC236}">
                <a16:creationId xmlns:a16="http://schemas.microsoft.com/office/drawing/2014/main" id="{AC504919-1127-469F-B28D-AFACAB0B1B9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备注占位符 2">
            <a:extLst>
              <a:ext uri="{FF2B5EF4-FFF2-40B4-BE49-F238E27FC236}">
                <a16:creationId xmlns:a16="http://schemas.microsoft.com/office/drawing/2014/main" id="{DFE7C867-EBAB-4A1D-8A41-CCD1479D5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9700" name="灯片编号占位符 3">
            <a:extLst>
              <a:ext uri="{FF2B5EF4-FFF2-40B4-BE49-F238E27FC236}">
                <a16:creationId xmlns:a16="http://schemas.microsoft.com/office/drawing/2014/main" id="{81C9F0D3-4E66-4D22-8D13-D6A59312F1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9152DAD-26B1-4AA9-90BE-9010D77CA55C}" type="slidenum">
              <a:rPr lang="en-US" altLang="zh-CN"/>
              <a:pPr eaLnBrk="1" hangingPunct="1">
                <a:spcBef>
                  <a:spcPct val="0"/>
                </a:spcBef>
              </a:pPr>
              <a:t>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点击右上角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︙</a:t>
            </a:r>
            <a:r>
              <a:rPr lang="zh-CN" altLang="en-US" dirty="0"/>
              <a:t> </a:t>
            </a:r>
            <a:r>
              <a:rPr lang="en-US" altLang="zh-CN" dirty="0"/>
              <a:t>&gt; </a:t>
            </a:r>
            <a:r>
              <a:rPr lang="zh-CN" altLang="en-US" dirty="0"/>
              <a:t>工程 </a:t>
            </a:r>
            <a:r>
              <a:rPr lang="en-US" altLang="zh-CN" dirty="0"/>
              <a:t>&gt;“+”</a:t>
            </a:r>
            <a:r>
              <a:rPr lang="zh-CN" altLang="en-US" dirty="0"/>
              <a:t>新建 进入新建界面。新建中包含工程的名称、路径、模板、坐标系以及工程描述的设置，打“√”保存设置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5B929D-FE11-4B04-B719-30A96036926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206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点击右上角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︙</a:t>
            </a:r>
            <a:r>
              <a:rPr lang="zh-CN" altLang="en-US" dirty="0"/>
              <a:t> </a:t>
            </a:r>
            <a:r>
              <a:rPr lang="en-US" altLang="zh-CN" dirty="0"/>
              <a:t>&gt; </a:t>
            </a:r>
            <a:r>
              <a:rPr lang="zh-CN" altLang="en-US" dirty="0"/>
              <a:t>设置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“坐标系统”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“投影参数”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设置“中央经线”和“东偏移量”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打“√”保存设置；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5B929D-FE11-4B04-B719-30A96036926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121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点击右上角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︙</a:t>
            </a:r>
            <a:r>
              <a:rPr lang="zh-CN" altLang="en-US" dirty="0"/>
              <a:t> </a:t>
            </a:r>
            <a:r>
              <a:rPr lang="en-US" altLang="zh-CN" dirty="0"/>
              <a:t>&gt; </a:t>
            </a:r>
            <a:r>
              <a:rPr lang="zh-CN" altLang="en-US" dirty="0"/>
              <a:t>设置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“坐标系统”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“投影参数”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设置“中央经线”和“东偏移量”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打“√”保存设置；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5B929D-FE11-4B04-B719-30A96036926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8194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点击右下角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工具箱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按钮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“点”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GPS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点击保存完成采集（采线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面操作参考点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即可）；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点要素的采集：点击点采集工具→选择要采集的点要素类型→“设置”→采集坐标（“屏幕”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“平滑”）→输入属性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拍照→保存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“屏幕”，采集屏幕十字光标的坐标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GPS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”，采集蓝色箭头即当前位置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GNSS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定位）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的坐标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“平滑”，根据“设置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中的“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平滑采集”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设置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的数量，取多个点的均值采集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设置”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进入采集设置，可以设置“平滑采集”的数量及天线高。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5B929D-FE11-4B04-B719-30A96036926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534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点击右下角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工具箱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按钮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“点”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GPS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点击保存完成采集（采线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面操作参考点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即可）；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点要素的采集：点击点采集工具→选择要采集的点要素类型→“设置”→采集坐标（“屏幕”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“平滑”）→输入属性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拍照→保存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“屏幕”，采集屏幕十字光标的坐标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GPS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”，采集蓝色箭头即当前位置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GNSS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定位）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的坐标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“平滑”，根据“设置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中的“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平滑采集”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设置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的数量，取多个点的均值采集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设置”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进入采集设置，可以设置“平滑采集”的数量及天线高。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5B929D-FE11-4B04-B719-30A96036926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3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27B78-83E8-44DB-A8DA-A3E313862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E0FB7D3-C04C-438D-BC15-3623CBA67B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1A2398-0605-4103-8C30-0169097B8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A13531-1A73-41C0-9DE2-55F92C1AF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852D12-3F23-4956-AFF3-C0663222C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5964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B9D3A2-854C-4170-B6EB-2AF176039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880006C-CEFC-4E07-80EC-0C2980326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95620C-9FE0-47FA-8DBA-CC1BF816B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75249F-7B2E-4287-9170-5D62D0712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137678-F080-4114-9AB7-7E7D21DD5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489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DFCFA1A-17CF-45E5-BCBA-2CC8666E80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5E9BA1-C0BE-4987-9DE7-71839E7A33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5C5C1C-EC33-496D-AD32-6CEBB3A3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8FCDC4-FCE1-4BF5-9F99-38F217D46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BC481D-FBB0-4FFE-90F4-34224F94E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0247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3C8DDD-EDB8-434F-A7AB-30FAB3B6E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5AF4B1-5BA0-4C1D-BB63-BADA51E51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1AD717-0E8B-47F0-AD4E-018282C4D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E5F243-1C87-475C-9FEF-712D86D68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72FA7E-7371-4447-8260-2589B0A9B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46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E49B74-F50D-45BA-95B0-D3E853C34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C46209-699D-4727-A4B1-56573A33B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4E7CC8-A0A0-42A6-86D3-425FB351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BA2E0D-14D3-4D09-A9A1-F48DE00B9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F9069A-8992-4049-90D0-7997D98C3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216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E0BC55-F32E-42A6-9151-C8F9A8196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57E072-ED57-4496-8206-FF0548520A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5BBDD0-FD98-4D6B-8E4A-340D377981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2E9BE7-C280-4D50-9585-D07C805FD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32DF61-2069-47E1-8881-4769A9ABB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6A0573-EEF3-4F6C-AEC9-D657F29A3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794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EB4C1C-4CFC-4801-B97B-AF3B5D4B0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4DBD79-9542-411A-BFFC-D0799CF52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479E57-30DC-4AE3-8B8B-5390D9CE8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1E7086-FD83-4B5B-9F91-E325F705AD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12D74CD-9DB3-46EF-BC67-48F0B3FCC7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A198054-0654-4DCD-9315-1A01B4083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0DF3DB1-C9E3-4D09-BC0E-F6ADF49F4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417FC95-C58C-4C32-9333-80A025B9B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80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5F39C-088D-476E-A6CD-6D0B8AAF8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2F849CE-0975-4752-A98B-9D6FF58A1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5BBF0CF-FED4-43F7-A8CD-1B39AC038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74AF0A7-3013-424A-BB9A-8D604DE44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087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98B4DA1-D53C-4BC1-B728-6C3E97817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F132A3B-4DDB-4CB7-9ED7-B864A68EF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4DBD92-7C6A-4B59-9B7E-D9EDF999A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940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2F3F8C-3CCC-4B7F-ADFC-15B37E6A6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D0233E-1D0E-4767-892D-EC3402819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CA7408-918A-40C6-97AE-C35F50A57C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BA7278E-4C92-4965-A10B-4CBCC89DF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348C54-0F8B-4987-86BB-0A5B23E5B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F017C3-D55A-4CB7-AEF4-38203B3D4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0916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646CA3-C4DB-4732-8FCB-2157173DD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1A457F2-A4E2-4EE4-99EE-488A2BBF7F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B8A7551-98D0-46C9-8DD8-99D41758D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693E9B-1CAD-4B69-A123-12E403BCF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2CF9E0-EAF8-443C-8592-8EE4B9306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B8E8CF-DC52-4025-945A-405D7EDE0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8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0E4C9E9-85C6-4B37-A99E-F92835B4D2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7567" b="-1"/>
          <a:stretch/>
        </p:blipFill>
        <p:spPr>
          <a:xfrm>
            <a:off x="116732" y="93146"/>
            <a:ext cx="1750979" cy="365124"/>
          </a:xfrm>
          <a:prstGeom prst="rect">
            <a:avLst/>
          </a:prstGeom>
        </p:spPr>
      </p:pic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8599215-0F28-42E2-8F6B-47D1EF384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D8407A-5BD3-4E53-A32F-1D4E92A11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5ED671-82E1-4610-AF76-71216A97E0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DE9F1-ECC8-4868-A9DB-E49EB93F10D6}" type="datetimeFigureOut">
              <a:rPr lang="zh-CN" altLang="en-US" smtClean="0"/>
              <a:t>2025/3/7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B02CE2-FC69-4909-8CDA-2CE96EA347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B41A5A-DECB-4C99-B109-672020B090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C1A20-6BFD-43AA-8790-96507C6545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972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jp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14.png"/><Relationship Id="rId9" Type="http://schemas.openxmlformats.org/officeDocument/2006/relationships/image" Target="../media/image3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png"/><Relationship Id="rId3" Type="http://schemas.openxmlformats.org/officeDocument/2006/relationships/image" Target="../media/image47.png"/><Relationship Id="rId7" Type="http://schemas.openxmlformats.org/officeDocument/2006/relationships/image" Target="../media/image50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9.png"/><Relationship Id="rId5" Type="http://schemas.openxmlformats.org/officeDocument/2006/relationships/image" Target="../media/image48.png"/><Relationship Id="rId4" Type="http://schemas.openxmlformats.org/officeDocument/2006/relationships/image" Target="../media/image14.png"/><Relationship Id="rId9" Type="http://schemas.openxmlformats.org/officeDocument/2006/relationships/image" Target="../media/image5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m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image" Target="../media/image9.png"/><Relationship Id="rId3" Type="http://schemas.openxmlformats.org/officeDocument/2006/relationships/slide" Target="slide6.xml"/><Relationship Id="rId7" Type="http://schemas.openxmlformats.org/officeDocument/2006/relationships/slide" Target="slide14.xml"/><Relationship Id="rId12" Type="http://schemas.openxmlformats.org/officeDocument/2006/relationships/slide" Target="slid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11" Type="http://schemas.openxmlformats.org/officeDocument/2006/relationships/slide" Target="slide17.xml"/><Relationship Id="rId5" Type="http://schemas.openxmlformats.org/officeDocument/2006/relationships/slide" Target="slide9.xml"/><Relationship Id="rId10" Type="http://schemas.openxmlformats.org/officeDocument/2006/relationships/slide" Target="slide16.xml"/><Relationship Id="rId4" Type="http://schemas.openxmlformats.org/officeDocument/2006/relationships/slide" Target="slide7.xml"/><Relationship Id="rId9" Type="http://schemas.openxmlformats.org/officeDocument/2006/relationships/slide" Target="slide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9.jpg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7" Type="http://schemas.openxmlformats.org/officeDocument/2006/relationships/image" Target="../media/image31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jpg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8FC32765-0290-4838-8A24-EAB35472B9E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745226" y="2130426"/>
            <a:ext cx="7772400" cy="93821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zh-CN" altLang="en-US" dirty="0"/>
              <a:t>手持机单点定位精度分析</a:t>
            </a:r>
          </a:p>
        </p:txBody>
      </p:sp>
      <p:pic>
        <p:nvPicPr>
          <p:cNvPr id="3075" name="图片 3">
            <a:extLst>
              <a:ext uri="{FF2B5EF4-FFF2-40B4-BE49-F238E27FC236}">
                <a16:creationId xmlns:a16="http://schemas.microsoft.com/office/drawing/2014/main" id="{E7003048-80E8-4A23-BE19-0D1BEB02E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30200"/>
            <a:ext cx="4589463" cy="178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图片 4">
            <a:extLst>
              <a:ext uri="{FF2B5EF4-FFF2-40B4-BE49-F238E27FC236}">
                <a16:creationId xmlns:a16="http://schemas.microsoft.com/office/drawing/2014/main" id="{A3546306-0A8B-4A38-A741-D3179DD28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1012" y="401639"/>
            <a:ext cx="4540250" cy="172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2" descr="c:\users\hwl\appdata\roaming\360se6\USERDA~1\Temp\201205~1.JPG">
            <a:extLst>
              <a:ext uri="{FF2B5EF4-FFF2-40B4-BE49-F238E27FC236}">
                <a16:creationId xmlns:a16="http://schemas.microsoft.com/office/drawing/2014/main" id="{17B622F6-3BAB-4391-9492-88CE61FC0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226" y="3254375"/>
            <a:ext cx="4794250" cy="321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8" name="图片 6">
            <a:extLst>
              <a:ext uri="{FF2B5EF4-FFF2-40B4-BE49-F238E27FC236}">
                <a16:creationId xmlns:a16="http://schemas.microsoft.com/office/drawing/2014/main" id="{9C6B0D3F-65BA-4319-B63D-7AB69F2488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7002" y="2946400"/>
            <a:ext cx="3443287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466AE-8B08-4D82-9213-CE521EE54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采集设置</a:t>
            </a: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2E8B9873-A07F-4951-B76C-04E54BD901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66" y="1446960"/>
            <a:ext cx="2710543" cy="4818743"/>
          </a:xfr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B5AF0F62-8857-4FDC-B98F-91C382642658}"/>
              </a:ext>
            </a:extLst>
          </p:cNvPr>
          <p:cNvGrpSpPr/>
          <p:nvPr/>
        </p:nvGrpSpPr>
        <p:grpSpPr>
          <a:xfrm>
            <a:off x="3017575" y="1446959"/>
            <a:ext cx="2804228" cy="4818743"/>
            <a:chOff x="8105394" y="30480"/>
            <a:chExt cx="3869812" cy="6858000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0A9E33ED-DDAA-40AF-B928-5F0F15E89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5394" y="30480"/>
              <a:ext cx="3857625" cy="6858000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E3C4AC5-6DB7-4C96-B851-8ABEF7E624D0}"/>
                </a:ext>
              </a:extLst>
            </p:cNvPr>
            <p:cNvSpPr/>
            <p:nvPr/>
          </p:nvSpPr>
          <p:spPr>
            <a:xfrm>
              <a:off x="8134726" y="1141574"/>
              <a:ext cx="3840480" cy="54306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FF963F65-63E0-4A88-887D-E31641273023}"/>
              </a:ext>
            </a:extLst>
          </p:cNvPr>
          <p:cNvSpPr/>
          <p:nvPr/>
        </p:nvSpPr>
        <p:spPr>
          <a:xfrm>
            <a:off x="1439226" y="3146220"/>
            <a:ext cx="1459759" cy="309868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9C136EC-B366-4207-82B4-BDB52E0D677C}"/>
              </a:ext>
            </a:extLst>
          </p:cNvPr>
          <p:cNvSpPr/>
          <p:nvPr/>
        </p:nvSpPr>
        <p:spPr>
          <a:xfrm>
            <a:off x="413656" y="6220171"/>
            <a:ext cx="1051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点击右上角</a:t>
            </a:r>
            <a:r>
              <a:rPr lang="en-US" altLang="zh-CN" dirty="0"/>
              <a:t>︙</a:t>
            </a:r>
            <a:r>
              <a:rPr lang="zh-CN" altLang="en-US" dirty="0"/>
              <a:t> </a:t>
            </a:r>
            <a:r>
              <a:rPr lang="en-US" altLang="zh-CN" dirty="0"/>
              <a:t>&gt; </a:t>
            </a:r>
            <a:r>
              <a:rPr lang="zh-CN" altLang="en-US" dirty="0"/>
              <a:t>设置 </a:t>
            </a:r>
            <a:r>
              <a:rPr lang="en-US" altLang="zh-CN" dirty="0"/>
              <a:t>&gt;</a:t>
            </a:r>
            <a:r>
              <a:rPr lang="zh-CN" altLang="zh-CN" dirty="0"/>
              <a:t>“</a:t>
            </a:r>
            <a:r>
              <a:rPr lang="zh-CN" altLang="en-US" dirty="0"/>
              <a:t>采集设置</a:t>
            </a:r>
            <a:r>
              <a:rPr lang="zh-CN" altLang="zh-CN" dirty="0"/>
              <a:t>”</a:t>
            </a:r>
            <a:r>
              <a:rPr lang="en-US" altLang="zh-CN" dirty="0"/>
              <a:t>&gt;</a:t>
            </a:r>
            <a:r>
              <a:rPr lang="zh-CN" altLang="zh-CN" dirty="0"/>
              <a:t>“投影参数”</a:t>
            </a:r>
            <a:r>
              <a:rPr lang="en-US" altLang="zh-CN" dirty="0"/>
              <a:t>&gt;</a:t>
            </a:r>
            <a:r>
              <a:rPr lang="zh-CN" altLang="zh-CN" dirty="0"/>
              <a:t>设置“</a:t>
            </a:r>
            <a:r>
              <a:rPr lang="zh-CN" altLang="en-US" dirty="0"/>
              <a:t>采集方式</a:t>
            </a:r>
            <a:r>
              <a:rPr lang="zh-CN" altLang="zh-CN" dirty="0"/>
              <a:t>”</a:t>
            </a:r>
            <a:r>
              <a:rPr lang="zh-CN" altLang="en-US" dirty="0"/>
              <a:t>为手动、</a:t>
            </a:r>
            <a:r>
              <a:rPr lang="zh-CN" altLang="zh-CN" dirty="0"/>
              <a:t>“</a:t>
            </a:r>
            <a:r>
              <a:rPr lang="zh-CN" altLang="en-US" dirty="0"/>
              <a:t>采集平滑</a:t>
            </a:r>
            <a:r>
              <a:rPr lang="zh-CN" altLang="zh-CN" dirty="0"/>
              <a:t>”</a:t>
            </a:r>
            <a:r>
              <a:rPr lang="zh-CN" altLang="en-US" dirty="0"/>
              <a:t>为</a:t>
            </a:r>
            <a:r>
              <a:rPr lang="en-US" altLang="zh-CN" dirty="0"/>
              <a:t>1</a:t>
            </a:r>
            <a:r>
              <a:rPr lang="zh-CN" altLang="en-US" dirty="0"/>
              <a:t>、天线高</a:t>
            </a:r>
            <a:r>
              <a:rPr lang="en-US" altLang="zh-CN" dirty="0"/>
              <a:t>(m)</a:t>
            </a:r>
            <a:r>
              <a:rPr lang="zh-CN" altLang="en-US" dirty="0"/>
              <a:t>为</a:t>
            </a:r>
            <a:r>
              <a:rPr lang="en-US" altLang="zh-CN" dirty="0"/>
              <a:t>1 &gt;</a:t>
            </a:r>
            <a:r>
              <a:rPr lang="zh-CN" altLang="zh-CN" dirty="0"/>
              <a:t>打“√”保存设置；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74835A4-DE87-4B9A-A153-9B20B132A26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745"/>
          <a:stretch/>
        </p:blipFill>
        <p:spPr>
          <a:xfrm>
            <a:off x="6449297" y="497149"/>
            <a:ext cx="3086100" cy="5298141"/>
          </a:xfrm>
          <a:prstGeom prst="rect">
            <a:avLst/>
          </a:pr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E5CFA437-FDF9-46EC-8A80-8D99DCE181E9}"/>
              </a:ext>
            </a:extLst>
          </p:cNvPr>
          <p:cNvSpPr/>
          <p:nvPr/>
        </p:nvSpPr>
        <p:spPr>
          <a:xfrm>
            <a:off x="7624482" y="1062318"/>
            <a:ext cx="2138083" cy="1936376"/>
          </a:xfrm>
          <a:custGeom>
            <a:avLst/>
            <a:gdLst>
              <a:gd name="connsiteX0" fmla="*/ 389965 w 2138083"/>
              <a:gd name="connsiteY0" fmla="*/ 67235 h 1936376"/>
              <a:gd name="connsiteX1" fmla="*/ 389965 w 2138083"/>
              <a:gd name="connsiteY1" fmla="*/ 67235 h 1936376"/>
              <a:gd name="connsiteX2" fmla="*/ 268942 w 2138083"/>
              <a:gd name="connsiteY2" fmla="*/ 80682 h 1936376"/>
              <a:gd name="connsiteX3" fmla="*/ 161365 w 2138083"/>
              <a:gd name="connsiteY3" fmla="*/ 161364 h 1936376"/>
              <a:gd name="connsiteX4" fmla="*/ 121024 w 2138083"/>
              <a:gd name="connsiteY4" fmla="*/ 188258 h 1936376"/>
              <a:gd name="connsiteX5" fmla="*/ 94130 w 2138083"/>
              <a:gd name="connsiteY5" fmla="*/ 242047 h 1936376"/>
              <a:gd name="connsiteX6" fmla="*/ 80683 w 2138083"/>
              <a:gd name="connsiteY6" fmla="*/ 295835 h 1936376"/>
              <a:gd name="connsiteX7" fmla="*/ 53789 w 2138083"/>
              <a:gd name="connsiteY7" fmla="*/ 363070 h 1936376"/>
              <a:gd name="connsiteX8" fmla="*/ 40342 w 2138083"/>
              <a:gd name="connsiteY8" fmla="*/ 430306 h 1936376"/>
              <a:gd name="connsiteX9" fmla="*/ 26894 w 2138083"/>
              <a:gd name="connsiteY9" fmla="*/ 524435 h 1936376"/>
              <a:gd name="connsiteX10" fmla="*/ 0 w 2138083"/>
              <a:gd name="connsiteY10" fmla="*/ 618564 h 1936376"/>
              <a:gd name="connsiteX11" fmla="*/ 13447 w 2138083"/>
              <a:gd name="connsiteY11" fmla="*/ 874058 h 1936376"/>
              <a:gd name="connsiteX12" fmla="*/ 40342 w 2138083"/>
              <a:gd name="connsiteY12" fmla="*/ 927847 h 1936376"/>
              <a:gd name="connsiteX13" fmla="*/ 67236 w 2138083"/>
              <a:gd name="connsiteY13" fmla="*/ 1021976 h 1936376"/>
              <a:gd name="connsiteX14" fmla="*/ 94130 w 2138083"/>
              <a:gd name="connsiteY14" fmla="*/ 1075764 h 1936376"/>
              <a:gd name="connsiteX15" fmla="*/ 242047 w 2138083"/>
              <a:gd name="connsiteY15" fmla="*/ 1290917 h 1936376"/>
              <a:gd name="connsiteX16" fmla="*/ 376518 w 2138083"/>
              <a:gd name="connsiteY16" fmla="*/ 1411941 h 1936376"/>
              <a:gd name="connsiteX17" fmla="*/ 443753 w 2138083"/>
              <a:gd name="connsiteY17" fmla="*/ 1492623 h 1936376"/>
              <a:gd name="connsiteX18" fmla="*/ 510989 w 2138083"/>
              <a:gd name="connsiteY18" fmla="*/ 1640541 h 1936376"/>
              <a:gd name="connsiteX19" fmla="*/ 564777 w 2138083"/>
              <a:gd name="connsiteY19" fmla="*/ 1707776 h 1936376"/>
              <a:gd name="connsiteX20" fmla="*/ 699247 w 2138083"/>
              <a:gd name="connsiteY20" fmla="*/ 1869141 h 1936376"/>
              <a:gd name="connsiteX21" fmla="*/ 847165 w 2138083"/>
              <a:gd name="connsiteY21" fmla="*/ 1922929 h 1936376"/>
              <a:gd name="connsiteX22" fmla="*/ 1021977 w 2138083"/>
              <a:gd name="connsiteY22" fmla="*/ 1936376 h 1936376"/>
              <a:gd name="connsiteX23" fmla="*/ 1385047 w 2138083"/>
              <a:gd name="connsiteY23" fmla="*/ 1922929 h 1936376"/>
              <a:gd name="connsiteX24" fmla="*/ 1640542 w 2138083"/>
              <a:gd name="connsiteY24" fmla="*/ 1842247 h 1936376"/>
              <a:gd name="connsiteX25" fmla="*/ 1721224 w 2138083"/>
              <a:gd name="connsiteY25" fmla="*/ 1788458 h 1936376"/>
              <a:gd name="connsiteX26" fmla="*/ 1842247 w 2138083"/>
              <a:gd name="connsiteY26" fmla="*/ 1721223 h 1936376"/>
              <a:gd name="connsiteX27" fmla="*/ 1909483 w 2138083"/>
              <a:gd name="connsiteY27" fmla="*/ 1627094 h 1936376"/>
              <a:gd name="connsiteX28" fmla="*/ 2070847 w 2138083"/>
              <a:gd name="connsiteY28" fmla="*/ 1425388 h 1936376"/>
              <a:gd name="connsiteX29" fmla="*/ 2138083 w 2138083"/>
              <a:gd name="connsiteY29" fmla="*/ 1223682 h 1936376"/>
              <a:gd name="connsiteX30" fmla="*/ 2030506 w 2138083"/>
              <a:gd name="connsiteY30" fmla="*/ 806823 h 1936376"/>
              <a:gd name="connsiteX31" fmla="*/ 2003612 w 2138083"/>
              <a:gd name="connsiteY31" fmla="*/ 753035 h 1936376"/>
              <a:gd name="connsiteX32" fmla="*/ 1922930 w 2138083"/>
              <a:gd name="connsiteY32" fmla="*/ 672353 h 1936376"/>
              <a:gd name="connsiteX33" fmla="*/ 1761565 w 2138083"/>
              <a:gd name="connsiteY33" fmla="*/ 658906 h 1936376"/>
              <a:gd name="connsiteX34" fmla="*/ 1492624 w 2138083"/>
              <a:gd name="connsiteY34" fmla="*/ 672353 h 1936376"/>
              <a:gd name="connsiteX35" fmla="*/ 1331259 w 2138083"/>
              <a:gd name="connsiteY35" fmla="*/ 699247 h 1936376"/>
              <a:gd name="connsiteX36" fmla="*/ 860612 w 2138083"/>
              <a:gd name="connsiteY36" fmla="*/ 685800 h 1936376"/>
              <a:gd name="connsiteX37" fmla="*/ 820271 w 2138083"/>
              <a:gd name="connsiteY37" fmla="*/ 605117 h 1936376"/>
              <a:gd name="connsiteX38" fmla="*/ 779930 w 2138083"/>
              <a:gd name="connsiteY38" fmla="*/ 551329 h 1936376"/>
              <a:gd name="connsiteX39" fmla="*/ 753036 w 2138083"/>
              <a:gd name="connsiteY39" fmla="*/ 510988 h 1936376"/>
              <a:gd name="connsiteX40" fmla="*/ 739589 w 2138083"/>
              <a:gd name="connsiteY40" fmla="*/ 457200 h 1936376"/>
              <a:gd name="connsiteX41" fmla="*/ 806824 w 2138083"/>
              <a:gd name="connsiteY41" fmla="*/ 336176 h 1936376"/>
              <a:gd name="connsiteX42" fmla="*/ 860612 w 2138083"/>
              <a:gd name="connsiteY42" fmla="*/ 242047 h 1936376"/>
              <a:gd name="connsiteX43" fmla="*/ 793377 w 2138083"/>
              <a:gd name="connsiteY43" fmla="*/ 107576 h 1936376"/>
              <a:gd name="connsiteX44" fmla="*/ 699247 w 2138083"/>
              <a:gd name="connsiteY44" fmla="*/ 80682 h 1936376"/>
              <a:gd name="connsiteX45" fmla="*/ 578224 w 2138083"/>
              <a:gd name="connsiteY45" fmla="*/ 40341 h 1936376"/>
              <a:gd name="connsiteX46" fmla="*/ 524436 w 2138083"/>
              <a:gd name="connsiteY46" fmla="*/ 13447 h 1936376"/>
              <a:gd name="connsiteX47" fmla="*/ 443753 w 2138083"/>
              <a:gd name="connsiteY47" fmla="*/ 0 h 1936376"/>
              <a:gd name="connsiteX48" fmla="*/ 322730 w 2138083"/>
              <a:gd name="connsiteY48" fmla="*/ 67235 h 1936376"/>
              <a:gd name="connsiteX49" fmla="*/ 295836 w 2138083"/>
              <a:gd name="connsiteY49" fmla="*/ 107576 h 1936376"/>
              <a:gd name="connsiteX50" fmla="*/ 295836 w 2138083"/>
              <a:gd name="connsiteY50" fmla="*/ 26894 h 193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138083" h="1936376">
                <a:moveTo>
                  <a:pt x="389965" y="67235"/>
                </a:moveTo>
                <a:lnTo>
                  <a:pt x="389965" y="67235"/>
                </a:lnTo>
                <a:cubicBezTo>
                  <a:pt x="349624" y="71717"/>
                  <a:pt x="308492" y="71555"/>
                  <a:pt x="268942" y="80682"/>
                </a:cubicBezTo>
                <a:cubicBezTo>
                  <a:pt x="213087" y="93572"/>
                  <a:pt x="203255" y="125458"/>
                  <a:pt x="161365" y="161364"/>
                </a:cubicBezTo>
                <a:cubicBezTo>
                  <a:pt x="149094" y="171882"/>
                  <a:pt x="134471" y="179293"/>
                  <a:pt x="121024" y="188258"/>
                </a:cubicBezTo>
                <a:cubicBezTo>
                  <a:pt x="112059" y="206188"/>
                  <a:pt x="101169" y="223277"/>
                  <a:pt x="94130" y="242047"/>
                </a:cubicBezTo>
                <a:cubicBezTo>
                  <a:pt x="87641" y="259351"/>
                  <a:pt x="86527" y="278302"/>
                  <a:pt x="80683" y="295835"/>
                </a:cubicBezTo>
                <a:cubicBezTo>
                  <a:pt x="73050" y="318734"/>
                  <a:pt x="62754" y="340658"/>
                  <a:pt x="53789" y="363070"/>
                </a:cubicBezTo>
                <a:cubicBezTo>
                  <a:pt x="49307" y="385482"/>
                  <a:pt x="44100" y="407761"/>
                  <a:pt x="40342" y="430306"/>
                </a:cubicBezTo>
                <a:cubicBezTo>
                  <a:pt x="35131" y="461570"/>
                  <a:pt x="33535" y="493444"/>
                  <a:pt x="26894" y="524435"/>
                </a:cubicBezTo>
                <a:cubicBezTo>
                  <a:pt x="20057" y="556342"/>
                  <a:pt x="8965" y="587188"/>
                  <a:pt x="0" y="618564"/>
                </a:cubicBezTo>
                <a:cubicBezTo>
                  <a:pt x="4482" y="703729"/>
                  <a:pt x="2416" y="789492"/>
                  <a:pt x="13447" y="874058"/>
                </a:cubicBezTo>
                <a:cubicBezTo>
                  <a:pt x="16040" y="893936"/>
                  <a:pt x="33491" y="909008"/>
                  <a:pt x="40342" y="927847"/>
                </a:cubicBezTo>
                <a:cubicBezTo>
                  <a:pt x="51494" y="958514"/>
                  <a:pt x="56084" y="991309"/>
                  <a:pt x="67236" y="1021976"/>
                </a:cubicBezTo>
                <a:cubicBezTo>
                  <a:pt x="74086" y="1040815"/>
                  <a:pt x="83205" y="1058957"/>
                  <a:pt x="94130" y="1075764"/>
                </a:cubicBezTo>
                <a:cubicBezTo>
                  <a:pt x="141561" y="1148735"/>
                  <a:pt x="175188" y="1235201"/>
                  <a:pt x="242047" y="1290917"/>
                </a:cubicBezTo>
                <a:cubicBezTo>
                  <a:pt x="298831" y="1338237"/>
                  <a:pt x="329393" y="1359579"/>
                  <a:pt x="376518" y="1411941"/>
                </a:cubicBezTo>
                <a:cubicBezTo>
                  <a:pt x="399937" y="1437962"/>
                  <a:pt x="425405" y="1462808"/>
                  <a:pt x="443753" y="1492623"/>
                </a:cubicBezTo>
                <a:cubicBezTo>
                  <a:pt x="478180" y="1548567"/>
                  <a:pt x="476937" y="1589464"/>
                  <a:pt x="510989" y="1640541"/>
                </a:cubicBezTo>
                <a:cubicBezTo>
                  <a:pt x="526910" y="1664422"/>
                  <a:pt x="548318" y="1684263"/>
                  <a:pt x="564777" y="1707776"/>
                </a:cubicBezTo>
                <a:cubicBezTo>
                  <a:pt x="614792" y="1779226"/>
                  <a:pt x="608973" y="1813973"/>
                  <a:pt x="699247" y="1869141"/>
                </a:cubicBezTo>
                <a:cubicBezTo>
                  <a:pt x="744014" y="1896499"/>
                  <a:pt x="795803" y="1912229"/>
                  <a:pt x="847165" y="1922929"/>
                </a:cubicBezTo>
                <a:cubicBezTo>
                  <a:pt x="904379" y="1934849"/>
                  <a:pt x="963706" y="1931894"/>
                  <a:pt x="1021977" y="1936376"/>
                </a:cubicBezTo>
                <a:cubicBezTo>
                  <a:pt x="1143000" y="1931894"/>
                  <a:pt x="1264606" y="1935607"/>
                  <a:pt x="1385047" y="1922929"/>
                </a:cubicBezTo>
                <a:cubicBezTo>
                  <a:pt x="1425802" y="1918639"/>
                  <a:pt x="1593103" y="1865966"/>
                  <a:pt x="1640542" y="1842247"/>
                </a:cubicBezTo>
                <a:cubicBezTo>
                  <a:pt x="1669452" y="1827792"/>
                  <a:pt x="1693508" y="1805088"/>
                  <a:pt x="1721224" y="1788458"/>
                </a:cubicBezTo>
                <a:cubicBezTo>
                  <a:pt x="1760796" y="1764715"/>
                  <a:pt x="1801906" y="1743635"/>
                  <a:pt x="1842247" y="1721223"/>
                </a:cubicBezTo>
                <a:cubicBezTo>
                  <a:pt x="1864659" y="1689847"/>
                  <a:pt x="1883688" y="1655754"/>
                  <a:pt x="1909483" y="1627094"/>
                </a:cubicBezTo>
                <a:cubicBezTo>
                  <a:pt x="2002118" y="1524167"/>
                  <a:pt x="1987960" y="1674048"/>
                  <a:pt x="2070847" y="1425388"/>
                </a:cubicBezTo>
                <a:lnTo>
                  <a:pt x="2138083" y="1223682"/>
                </a:lnTo>
                <a:cubicBezTo>
                  <a:pt x="2078685" y="728695"/>
                  <a:pt x="2174612" y="1012689"/>
                  <a:pt x="2030506" y="806823"/>
                </a:cubicBezTo>
                <a:cubicBezTo>
                  <a:pt x="2019011" y="790401"/>
                  <a:pt x="2013557" y="770439"/>
                  <a:pt x="2003612" y="753035"/>
                </a:cubicBezTo>
                <a:cubicBezTo>
                  <a:pt x="1986877" y="723749"/>
                  <a:pt x="1958319" y="681200"/>
                  <a:pt x="1922930" y="672353"/>
                </a:cubicBezTo>
                <a:cubicBezTo>
                  <a:pt x="1870567" y="659262"/>
                  <a:pt x="1815353" y="663388"/>
                  <a:pt x="1761565" y="658906"/>
                </a:cubicBezTo>
                <a:cubicBezTo>
                  <a:pt x="1671918" y="663388"/>
                  <a:pt x="1581991" y="663975"/>
                  <a:pt x="1492624" y="672353"/>
                </a:cubicBezTo>
                <a:cubicBezTo>
                  <a:pt x="1438332" y="677443"/>
                  <a:pt x="1385777" y="698087"/>
                  <a:pt x="1331259" y="699247"/>
                </a:cubicBezTo>
                <a:lnTo>
                  <a:pt x="860612" y="685800"/>
                </a:lnTo>
                <a:cubicBezTo>
                  <a:pt x="847165" y="658906"/>
                  <a:pt x="835741" y="630901"/>
                  <a:pt x="820271" y="605117"/>
                </a:cubicBezTo>
                <a:cubicBezTo>
                  <a:pt x="808740" y="585899"/>
                  <a:pt x="792957" y="569566"/>
                  <a:pt x="779930" y="551329"/>
                </a:cubicBezTo>
                <a:cubicBezTo>
                  <a:pt x="770536" y="538178"/>
                  <a:pt x="762001" y="524435"/>
                  <a:pt x="753036" y="510988"/>
                </a:cubicBezTo>
                <a:cubicBezTo>
                  <a:pt x="748554" y="493059"/>
                  <a:pt x="737750" y="475589"/>
                  <a:pt x="739589" y="457200"/>
                </a:cubicBezTo>
                <a:cubicBezTo>
                  <a:pt x="748366" y="369428"/>
                  <a:pt x="762624" y="389216"/>
                  <a:pt x="806824" y="336176"/>
                </a:cubicBezTo>
                <a:cubicBezTo>
                  <a:pt x="830582" y="307666"/>
                  <a:pt x="844172" y="274928"/>
                  <a:pt x="860612" y="242047"/>
                </a:cubicBezTo>
                <a:cubicBezTo>
                  <a:pt x="838200" y="197223"/>
                  <a:pt x="828813" y="143012"/>
                  <a:pt x="793377" y="107576"/>
                </a:cubicBezTo>
                <a:cubicBezTo>
                  <a:pt x="770303" y="84502"/>
                  <a:pt x="730394" y="90415"/>
                  <a:pt x="699247" y="80682"/>
                </a:cubicBezTo>
                <a:cubicBezTo>
                  <a:pt x="658659" y="67998"/>
                  <a:pt x="617913" y="55606"/>
                  <a:pt x="578224" y="40341"/>
                </a:cubicBezTo>
                <a:cubicBezTo>
                  <a:pt x="559515" y="33145"/>
                  <a:pt x="543636" y="19207"/>
                  <a:pt x="524436" y="13447"/>
                </a:cubicBezTo>
                <a:cubicBezTo>
                  <a:pt x="498321" y="5612"/>
                  <a:pt x="470647" y="4482"/>
                  <a:pt x="443753" y="0"/>
                </a:cubicBezTo>
                <a:cubicBezTo>
                  <a:pt x="403412" y="22412"/>
                  <a:pt x="360052" y="40092"/>
                  <a:pt x="322730" y="67235"/>
                </a:cubicBezTo>
                <a:cubicBezTo>
                  <a:pt x="309660" y="76741"/>
                  <a:pt x="295836" y="107576"/>
                  <a:pt x="295836" y="107576"/>
                </a:cubicBezTo>
                <a:lnTo>
                  <a:pt x="295836" y="26894"/>
                </a:lnTo>
              </a:path>
            </a:pathLst>
          </a:custGeom>
          <a:noFill/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15C5982-F76F-481F-8C3B-1E67FCFE5A32}"/>
              </a:ext>
            </a:extLst>
          </p:cNvPr>
          <p:cNvSpPr/>
          <p:nvPr/>
        </p:nvSpPr>
        <p:spPr>
          <a:xfrm>
            <a:off x="8875797" y="845717"/>
            <a:ext cx="659600" cy="2166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893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D70392-B1FA-465C-85B5-6E1CC8D92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新建“精度点”图层</a:t>
            </a:r>
          </a:p>
        </p:txBody>
      </p:sp>
      <p:pic>
        <p:nvPicPr>
          <p:cNvPr id="17" name="内容占位符 16">
            <a:extLst>
              <a:ext uri="{FF2B5EF4-FFF2-40B4-BE49-F238E27FC236}">
                <a16:creationId xmlns:a16="http://schemas.microsoft.com/office/drawing/2014/main" id="{4F201E8A-452F-4A0B-A831-8C1D2A4E257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339" y="1792579"/>
            <a:ext cx="2447627" cy="4351338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FDBF7A5-0CAF-4D8A-A054-2BB0E22F1B06}"/>
              </a:ext>
            </a:extLst>
          </p:cNvPr>
          <p:cNvSpPr/>
          <p:nvPr/>
        </p:nvSpPr>
        <p:spPr>
          <a:xfrm>
            <a:off x="413657" y="6220171"/>
            <a:ext cx="75421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点击右上角</a:t>
            </a:r>
            <a:r>
              <a:rPr lang="en-US" altLang="zh-CN" dirty="0"/>
              <a:t>︙</a:t>
            </a:r>
            <a:r>
              <a:rPr lang="zh-CN" altLang="en-US" dirty="0"/>
              <a:t> </a:t>
            </a:r>
            <a:r>
              <a:rPr lang="en-US" altLang="zh-CN" dirty="0"/>
              <a:t>&gt; </a:t>
            </a:r>
            <a:r>
              <a:rPr lang="zh-CN" altLang="en-US" dirty="0"/>
              <a:t>图层 </a:t>
            </a:r>
            <a:r>
              <a:rPr lang="en-US" altLang="zh-CN" dirty="0"/>
              <a:t>&gt;</a:t>
            </a:r>
            <a:r>
              <a:rPr lang="zh-CN" altLang="zh-CN" dirty="0"/>
              <a:t>“</a:t>
            </a:r>
            <a:r>
              <a:rPr lang="en-US" altLang="zh-CN" dirty="0"/>
              <a:t>+</a:t>
            </a:r>
            <a:r>
              <a:rPr lang="zh-CN" altLang="zh-CN" dirty="0"/>
              <a:t>”</a:t>
            </a:r>
            <a:r>
              <a:rPr lang="en-US" altLang="zh-CN" dirty="0"/>
              <a:t>&gt;</a:t>
            </a:r>
            <a:r>
              <a:rPr lang="zh-CN" altLang="en-US" dirty="0"/>
              <a:t>新建</a:t>
            </a:r>
            <a:r>
              <a:rPr lang="zh-CN" altLang="en-US" dirty="0">
                <a:highlight>
                  <a:srgbClr val="FFFF00"/>
                </a:highlight>
              </a:rPr>
              <a:t>精度点</a:t>
            </a:r>
            <a:r>
              <a:rPr lang="zh-CN" altLang="en-US" dirty="0"/>
              <a:t>图层</a:t>
            </a:r>
            <a:r>
              <a:rPr lang="zh-CN" altLang="zh-CN" dirty="0"/>
              <a:t>“√” </a:t>
            </a:r>
            <a:r>
              <a:rPr lang="en-US" altLang="zh-CN" dirty="0"/>
              <a:t>&gt;</a:t>
            </a:r>
            <a:r>
              <a:rPr lang="zh-CN" altLang="en-US" dirty="0"/>
              <a:t>设置字段别名为“点名”，名称设置为自动命名：前缀“</a:t>
            </a:r>
            <a:r>
              <a:rPr lang="en-US" altLang="zh-CN" dirty="0" err="1"/>
              <a:t>jdd</a:t>
            </a:r>
            <a:r>
              <a:rPr lang="zh-CN" altLang="en-US" dirty="0"/>
              <a:t>”、步长和后缀为</a:t>
            </a:r>
            <a:r>
              <a:rPr lang="en-US" altLang="zh-CN" dirty="0"/>
              <a:t>1&gt;</a:t>
            </a:r>
            <a:r>
              <a:rPr lang="zh-CN" altLang="en-US" dirty="0"/>
              <a:t>返回主界面</a:t>
            </a:r>
            <a:endParaRPr lang="en-US" altLang="zh-CN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C82EEB24-CEBC-46B1-86FB-3421AE8607A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222" y="1779760"/>
            <a:ext cx="2447627" cy="4351338"/>
          </a:xfrm>
        </p:spPr>
      </p:pic>
      <p:pic>
        <p:nvPicPr>
          <p:cNvPr id="13" name="内容占位符 9">
            <a:extLst>
              <a:ext uri="{FF2B5EF4-FFF2-40B4-BE49-F238E27FC236}">
                <a16:creationId xmlns:a16="http://schemas.microsoft.com/office/drawing/2014/main" id="{E3BA1329-B843-4DF2-B969-D5BAC27411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66" y="1446960"/>
            <a:ext cx="2710543" cy="481874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31A4804F-B7A6-4195-B83E-1648E027465B}"/>
              </a:ext>
            </a:extLst>
          </p:cNvPr>
          <p:cNvSpPr/>
          <p:nvPr/>
        </p:nvSpPr>
        <p:spPr>
          <a:xfrm>
            <a:off x="1397185" y="2069553"/>
            <a:ext cx="1459759" cy="309868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DFF1B48-38D9-4B7A-B65F-B1C5802299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" y="1349375"/>
            <a:ext cx="2895600" cy="47625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D400DFE0-D662-410F-9465-999E0C5D2426}"/>
              </a:ext>
            </a:extLst>
          </p:cNvPr>
          <p:cNvSpPr/>
          <p:nvPr/>
        </p:nvSpPr>
        <p:spPr>
          <a:xfrm>
            <a:off x="4771696" y="1986455"/>
            <a:ext cx="323213" cy="294290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C845EA8-9C39-4778-BEA4-2D78F3849835}"/>
              </a:ext>
            </a:extLst>
          </p:cNvPr>
          <p:cNvSpPr/>
          <p:nvPr/>
        </p:nvSpPr>
        <p:spPr>
          <a:xfrm>
            <a:off x="7399283" y="2522483"/>
            <a:ext cx="593683" cy="241738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85C7ABF-9CDC-4D0C-8918-67475B2F974F}"/>
              </a:ext>
            </a:extLst>
          </p:cNvPr>
          <p:cNvSpPr/>
          <p:nvPr/>
        </p:nvSpPr>
        <p:spPr>
          <a:xfrm>
            <a:off x="7399283" y="2879834"/>
            <a:ext cx="593683" cy="336332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92464F6-ED4B-4166-A214-69AA60EC8C8B}"/>
              </a:ext>
            </a:extLst>
          </p:cNvPr>
          <p:cNvSpPr/>
          <p:nvPr/>
        </p:nvSpPr>
        <p:spPr>
          <a:xfrm>
            <a:off x="7525407" y="2069553"/>
            <a:ext cx="467559" cy="241738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A117A79-44B7-414F-8E51-72A7A3611D8C}"/>
              </a:ext>
            </a:extLst>
          </p:cNvPr>
          <p:cNvGrpSpPr/>
          <p:nvPr/>
        </p:nvGrpSpPr>
        <p:grpSpPr>
          <a:xfrm>
            <a:off x="8044221" y="0"/>
            <a:ext cx="2057400" cy="3657600"/>
            <a:chOff x="8044221" y="0"/>
            <a:chExt cx="2057400" cy="3657600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159D4FEB-8E6F-4CE0-B653-56F123E20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44221" y="0"/>
              <a:ext cx="2057400" cy="3657600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DC4817EB-96D7-455C-95A1-04A02D01A198}"/>
                </a:ext>
              </a:extLst>
            </p:cNvPr>
            <p:cNvSpPr/>
            <p:nvPr/>
          </p:nvSpPr>
          <p:spPr>
            <a:xfrm>
              <a:off x="9553903" y="1986455"/>
              <a:ext cx="283780" cy="210207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52F09E1B-694C-4CC4-82E7-463C01E139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0590" y="14022"/>
            <a:ext cx="2057400" cy="3657600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506017F5-0FCE-480C-BA6A-8F1C4E6F67F5}"/>
              </a:ext>
            </a:extLst>
          </p:cNvPr>
          <p:cNvSpPr/>
          <p:nvPr/>
        </p:nvSpPr>
        <p:spPr>
          <a:xfrm>
            <a:off x="10177821" y="472966"/>
            <a:ext cx="952634" cy="220717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01BC759-2728-451B-B536-D2BE320283B6}"/>
              </a:ext>
            </a:extLst>
          </p:cNvPr>
          <p:cNvSpPr/>
          <p:nvPr/>
        </p:nvSpPr>
        <p:spPr>
          <a:xfrm>
            <a:off x="11592912" y="769937"/>
            <a:ext cx="310782" cy="386201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AB704D9-6A0A-4419-8BBC-5DC5A5456C87}"/>
              </a:ext>
            </a:extLst>
          </p:cNvPr>
          <p:cNvSpPr/>
          <p:nvPr/>
        </p:nvSpPr>
        <p:spPr>
          <a:xfrm>
            <a:off x="11261837" y="754174"/>
            <a:ext cx="310782" cy="386201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E8E9D729-5536-4827-AD3F-AFB34E5B45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495" y="3200400"/>
            <a:ext cx="2057400" cy="36576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F2077F05-E5DE-4D03-BCF4-FCCD6D501B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895" y="3208902"/>
            <a:ext cx="2057400" cy="3657600"/>
          </a:xfrm>
          <a:prstGeom prst="rect">
            <a:avLst/>
          </a:prstGeom>
        </p:spPr>
      </p:pic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55C44F21-62AD-45E5-A9E6-97263A970819}"/>
              </a:ext>
            </a:extLst>
          </p:cNvPr>
          <p:cNvCxnSpPr/>
          <p:nvPr/>
        </p:nvCxnSpPr>
        <p:spPr>
          <a:xfrm flipH="1">
            <a:off x="9427779" y="1027906"/>
            <a:ext cx="1989449" cy="26296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87A5C0A9-F24D-428C-89B6-FE129D1F3BD9}"/>
              </a:ext>
            </a:extLst>
          </p:cNvPr>
          <p:cNvCxnSpPr/>
          <p:nvPr/>
        </p:nvCxnSpPr>
        <p:spPr>
          <a:xfrm flipH="1">
            <a:off x="11748303" y="1082732"/>
            <a:ext cx="63428" cy="23462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EAAB368A-9B8C-4A85-9C05-888E23A86B99}"/>
              </a:ext>
            </a:extLst>
          </p:cNvPr>
          <p:cNvCxnSpPr/>
          <p:nvPr/>
        </p:nvCxnSpPr>
        <p:spPr>
          <a:xfrm flipV="1">
            <a:off x="9837683" y="1446960"/>
            <a:ext cx="385336" cy="5394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155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466AE-8B08-4D82-9213-CE521EE54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86943" cy="1325563"/>
          </a:xfrm>
        </p:spPr>
        <p:txBody>
          <a:bodyPr/>
          <a:lstStyle/>
          <a:p>
            <a:r>
              <a:rPr lang="zh-CN" altLang="en-US" dirty="0"/>
              <a:t>点采集步骤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F31BBB2-DC4B-495B-A168-CECABC793F6C}"/>
              </a:ext>
            </a:extLst>
          </p:cNvPr>
          <p:cNvSpPr/>
          <p:nvPr/>
        </p:nvSpPr>
        <p:spPr>
          <a:xfrm>
            <a:off x="0" y="6413711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highlight>
                  <a:srgbClr val="FFFF00"/>
                </a:highlight>
              </a:rPr>
              <a:t>点击点采集工具→选择点要素类型：精度点→设置：天线高→采集坐标（</a:t>
            </a:r>
            <a:r>
              <a:rPr lang="en-US" altLang="zh-CN" sz="2000" dirty="0">
                <a:highlight>
                  <a:srgbClr val="FFFF00"/>
                </a:highlight>
              </a:rPr>
              <a:t>GPS</a:t>
            </a:r>
            <a:r>
              <a:rPr lang="zh-CN" altLang="en-US" sz="2000" dirty="0">
                <a:highlight>
                  <a:srgbClr val="FFFF00"/>
                </a:highlight>
              </a:rPr>
              <a:t>）→输入属性→保存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DD0AA86D-F6E0-4E39-BA6D-B1AD8927852C}"/>
              </a:ext>
            </a:extLst>
          </p:cNvPr>
          <p:cNvGrpSpPr/>
          <p:nvPr/>
        </p:nvGrpSpPr>
        <p:grpSpPr>
          <a:xfrm>
            <a:off x="3599753" y="1690687"/>
            <a:ext cx="2310606" cy="4107745"/>
            <a:chOff x="2946519" y="1668767"/>
            <a:chExt cx="2310606" cy="4107745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EF0E884-73DA-4518-9A6D-2DBE00C95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46519" y="1668767"/>
              <a:ext cx="2310606" cy="4107745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7A0E2C8-6E1C-4AB7-9DCB-16020C960EB3}"/>
                </a:ext>
              </a:extLst>
            </p:cNvPr>
            <p:cNvSpPr/>
            <p:nvPr/>
          </p:nvSpPr>
          <p:spPr>
            <a:xfrm>
              <a:off x="3281253" y="2198232"/>
              <a:ext cx="1521060" cy="349466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FE8F15A-8834-4C36-99FB-55542786902D}"/>
                </a:ext>
              </a:extLst>
            </p:cNvPr>
            <p:cNvSpPr/>
            <p:nvPr/>
          </p:nvSpPr>
          <p:spPr>
            <a:xfrm>
              <a:off x="4389185" y="4957165"/>
              <a:ext cx="413128" cy="533394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05C136EF-09F9-4104-946D-89FA02476E8F}"/>
              </a:ext>
            </a:extLst>
          </p:cNvPr>
          <p:cNvGrpSpPr/>
          <p:nvPr/>
        </p:nvGrpSpPr>
        <p:grpSpPr>
          <a:xfrm>
            <a:off x="6385385" y="1690688"/>
            <a:ext cx="2317377" cy="4119782"/>
            <a:chOff x="5313330" y="1668767"/>
            <a:chExt cx="2317377" cy="4119782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C0382420-D6EC-41CD-BCA3-542DFADA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3330" y="1668767"/>
              <a:ext cx="2317377" cy="4119782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D63DD94-4AFC-4402-9032-F46D8496F888}"/>
                </a:ext>
              </a:extLst>
            </p:cNvPr>
            <p:cNvSpPr/>
            <p:nvPr/>
          </p:nvSpPr>
          <p:spPr>
            <a:xfrm>
              <a:off x="5313330" y="2730651"/>
              <a:ext cx="2310606" cy="285818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32C93C6-EE8A-4B1B-9389-9E8217E82518}"/>
                </a:ext>
              </a:extLst>
            </p:cNvPr>
            <p:cNvSpPr/>
            <p:nvPr/>
          </p:nvSpPr>
          <p:spPr>
            <a:xfrm>
              <a:off x="7308340" y="1938924"/>
              <a:ext cx="315596" cy="259308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387CB65-24C0-45EE-A2D2-7BB8410217B3}"/>
              </a:ext>
            </a:extLst>
          </p:cNvPr>
          <p:cNvGrpSpPr/>
          <p:nvPr/>
        </p:nvGrpSpPr>
        <p:grpSpPr>
          <a:xfrm>
            <a:off x="9339662" y="1690688"/>
            <a:ext cx="2310606" cy="4107745"/>
            <a:chOff x="7679027" y="1690688"/>
            <a:chExt cx="2310606" cy="4107745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FC9B0CB6-88D7-4A28-8DBD-3B90F6425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679027" y="1690688"/>
              <a:ext cx="2310606" cy="4107745"/>
            </a:xfrm>
            <a:prstGeom prst="rect">
              <a:avLst/>
            </a:prstGeom>
          </p:spPr>
        </p:pic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CEA0ABDF-F32A-45E0-888A-DDAC3878B7EA}"/>
                </a:ext>
              </a:extLst>
            </p:cNvPr>
            <p:cNvSpPr/>
            <p:nvPr/>
          </p:nvSpPr>
          <p:spPr>
            <a:xfrm>
              <a:off x="8204497" y="5027087"/>
              <a:ext cx="403476" cy="463471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B42DD8E-DD44-49A5-8060-892A8BB23EB1}"/>
              </a:ext>
            </a:extLst>
          </p:cNvPr>
          <p:cNvGrpSpPr/>
          <p:nvPr/>
        </p:nvGrpSpPr>
        <p:grpSpPr>
          <a:xfrm>
            <a:off x="195158" y="1690686"/>
            <a:ext cx="2571752" cy="4107747"/>
            <a:chOff x="195158" y="1690686"/>
            <a:chExt cx="2571752" cy="4107747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BBBB591-05ED-4E85-832F-3882CC995031}"/>
                </a:ext>
              </a:extLst>
            </p:cNvPr>
            <p:cNvPicPr/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87"/>
            <a:stretch/>
          </p:blipFill>
          <p:spPr bwMode="auto">
            <a:xfrm>
              <a:off x="195158" y="1690686"/>
              <a:ext cx="2571752" cy="4107746"/>
            </a:xfrm>
            <a:prstGeom prst="rect">
              <a:avLst/>
            </a:prstGeom>
            <a:ln w="3175">
              <a:solidFill>
                <a:schemeClr val="tx1"/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00F85E35-01CD-44B7-94AE-961968B1B919}"/>
                </a:ext>
              </a:extLst>
            </p:cNvPr>
            <p:cNvSpPr/>
            <p:nvPr/>
          </p:nvSpPr>
          <p:spPr>
            <a:xfrm>
              <a:off x="2202367" y="5202621"/>
              <a:ext cx="557679" cy="595812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7774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466AE-8B08-4D82-9213-CE521EE54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11207" cy="1325563"/>
          </a:xfrm>
        </p:spPr>
        <p:txBody>
          <a:bodyPr/>
          <a:lstStyle/>
          <a:p>
            <a:r>
              <a:rPr lang="zh-CN" altLang="en-US" dirty="0"/>
              <a:t>点采集步骤</a:t>
            </a:r>
            <a:r>
              <a:rPr lang="en-US" altLang="zh-CN" dirty="0"/>
              <a:t>:</a:t>
            </a:r>
            <a:r>
              <a:rPr lang="zh-CN" altLang="en-US" dirty="0"/>
              <a:t>输入属性数据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F31BBB2-DC4B-495B-A168-CECABC793F6C}"/>
              </a:ext>
            </a:extLst>
          </p:cNvPr>
          <p:cNvSpPr/>
          <p:nvPr/>
        </p:nvSpPr>
        <p:spPr>
          <a:xfrm>
            <a:off x="-18107" y="615011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highlight>
                  <a:srgbClr val="FFFF00"/>
                </a:highlight>
              </a:rPr>
              <a:t>。。。→采集坐标（</a:t>
            </a:r>
            <a:r>
              <a:rPr lang="en-US" altLang="zh-CN" sz="2000" dirty="0">
                <a:highlight>
                  <a:srgbClr val="FFFF00"/>
                </a:highlight>
              </a:rPr>
              <a:t>GPS</a:t>
            </a:r>
            <a:r>
              <a:rPr lang="zh-CN" altLang="en-US" sz="2000" dirty="0">
                <a:highlight>
                  <a:srgbClr val="FFFF00"/>
                </a:highlight>
              </a:rPr>
              <a:t>）→输入属性：→保存</a:t>
            </a:r>
            <a:endParaRPr lang="en-US" altLang="zh-CN" sz="2000" dirty="0">
              <a:highlight>
                <a:srgbClr val="FFFF00"/>
              </a:highlight>
            </a:endParaRPr>
          </a:p>
          <a:p>
            <a:pPr algn="ctr"/>
            <a:r>
              <a:rPr lang="zh-CN" altLang="en-US" sz="2000" dirty="0">
                <a:highlight>
                  <a:srgbClr val="FFFF00"/>
                </a:highlight>
              </a:rPr>
              <a:t>在同一个开阔点采集</a:t>
            </a:r>
            <a:r>
              <a:rPr lang="en-US" altLang="zh-CN" sz="2000" dirty="0">
                <a:highlight>
                  <a:srgbClr val="FFFF00"/>
                </a:highlight>
              </a:rPr>
              <a:t>100</a:t>
            </a:r>
            <a:r>
              <a:rPr lang="zh-CN" altLang="en-US" sz="2000" dirty="0">
                <a:highlight>
                  <a:srgbClr val="FFFF00"/>
                </a:highlight>
              </a:rPr>
              <a:t>个点后，换到部分开阔点采集</a:t>
            </a:r>
            <a:r>
              <a:rPr lang="en-US" altLang="zh-CN" sz="2000" dirty="0">
                <a:highlight>
                  <a:srgbClr val="FFFF00"/>
                </a:highlight>
              </a:rPr>
              <a:t>100</a:t>
            </a:r>
            <a:r>
              <a:rPr lang="zh-CN" altLang="en-US" sz="2000" dirty="0">
                <a:highlight>
                  <a:srgbClr val="FFFF00"/>
                </a:highlight>
              </a:rPr>
              <a:t>个点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387CB65-24C0-45EE-A2D2-7BB8410217B3}"/>
              </a:ext>
            </a:extLst>
          </p:cNvPr>
          <p:cNvGrpSpPr/>
          <p:nvPr/>
        </p:nvGrpSpPr>
        <p:grpSpPr>
          <a:xfrm>
            <a:off x="38003" y="1921916"/>
            <a:ext cx="2310606" cy="4107745"/>
            <a:chOff x="7679027" y="1690688"/>
            <a:chExt cx="2310606" cy="4107745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FC9B0CB6-88D7-4A28-8DBD-3B90F6425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679027" y="1690688"/>
              <a:ext cx="2310606" cy="4107745"/>
            </a:xfrm>
            <a:prstGeom prst="rect">
              <a:avLst/>
            </a:prstGeom>
          </p:spPr>
        </p:pic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CEA0ABDF-F32A-45E0-888A-DDAC3878B7EA}"/>
                </a:ext>
              </a:extLst>
            </p:cNvPr>
            <p:cNvSpPr/>
            <p:nvPr/>
          </p:nvSpPr>
          <p:spPr>
            <a:xfrm>
              <a:off x="8204497" y="5027087"/>
              <a:ext cx="403476" cy="463471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E4E65E8C-6690-4725-B056-FBC374B1D0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018" y="1921916"/>
            <a:ext cx="2310606" cy="410774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AA2EDF9-2FAD-47CE-8E68-F4E04E0003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033" y="1921916"/>
            <a:ext cx="2331720" cy="4145280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B66C91E3-A00A-4EE1-A417-75757C250A9E}"/>
              </a:ext>
            </a:extLst>
          </p:cNvPr>
          <p:cNvCxnSpPr>
            <a:cxnSpLocks/>
          </p:cNvCxnSpPr>
          <p:nvPr/>
        </p:nvCxnSpPr>
        <p:spPr>
          <a:xfrm>
            <a:off x="7336222" y="1921916"/>
            <a:ext cx="0" cy="4145280"/>
          </a:xfrm>
          <a:prstGeom prst="line">
            <a:avLst/>
          </a:prstGeom>
          <a:ln w="76200"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右大括号 19">
            <a:extLst>
              <a:ext uri="{FF2B5EF4-FFF2-40B4-BE49-F238E27FC236}">
                <a16:creationId xmlns:a16="http://schemas.microsoft.com/office/drawing/2014/main" id="{53C8C7A4-5F5C-4191-B25A-1849F0A0F728}"/>
              </a:ext>
            </a:extLst>
          </p:cNvPr>
          <p:cNvSpPr/>
          <p:nvPr/>
        </p:nvSpPr>
        <p:spPr>
          <a:xfrm rot="16200000">
            <a:off x="4667911" y="-597843"/>
            <a:ext cx="402602" cy="4749086"/>
          </a:xfrm>
          <a:prstGeom prst="rightBrace">
            <a:avLst>
              <a:gd name="adj1" fmla="val 8333"/>
              <a:gd name="adj2" fmla="val 49557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0D32EDA-DF4E-4914-9C9A-074F38493641}"/>
              </a:ext>
            </a:extLst>
          </p:cNvPr>
          <p:cNvSpPr txBox="1"/>
          <p:nvPr/>
        </p:nvSpPr>
        <p:spPr>
          <a:xfrm>
            <a:off x="5023941" y="144225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在同一个开阔点</a:t>
            </a: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3369E39A-C364-4153-B665-410E7DB8C1BC}"/>
              </a:ext>
            </a:extLst>
          </p:cNvPr>
          <p:cNvSpPr/>
          <p:nvPr/>
        </p:nvSpPr>
        <p:spPr>
          <a:xfrm>
            <a:off x="3752081" y="1399691"/>
            <a:ext cx="330200" cy="3302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E737C42-0B70-4E48-817A-4E49EE5DA0BB}"/>
              </a:ext>
            </a:extLst>
          </p:cNvPr>
          <p:cNvSpPr/>
          <p:nvPr/>
        </p:nvSpPr>
        <p:spPr>
          <a:xfrm>
            <a:off x="8438572" y="1330230"/>
            <a:ext cx="328612" cy="330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E2B8AD6-D533-43F1-B014-CD2233405606}"/>
              </a:ext>
            </a:extLst>
          </p:cNvPr>
          <p:cNvSpPr txBox="1"/>
          <p:nvPr/>
        </p:nvSpPr>
        <p:spPr>
          <a:xfrm>
            <a:off x="9697331" y="1379327"/>
            <a:ext cx="2538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在同一个部分遮挡位置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3226E479-AD9F-428E-A56B-F0493F047B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7018" y="1924608"/>
            <a:ext cx="2331720" cy="414528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3D15E33D-A801-4CE2-B9EE-CC61D719BA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280" y="1921916"/>
            <a:ext cx="2331720" cy="4145280"/>
          </a:xfrm>
          <a:prstGeom prst="rect">
            <a:avLst/>
          </a:prstGeom>
        </p:spPr>
      </p:pic>
      <p:sp>
        <p:nvSpPr>
          <p:cNvPr id="36" name="右大括号 35">
            <a:extLst>
              <a:ext uri="{FF2B5EF4-FFF2-40B4-BE49-F238E27FC236}">
                <a16:creationId xmlns:a16="http://schemas.microsoft.com/office/drawing/2014/main" id="{CF3ACF77-D546-41CE-BBC6-9280AC4A7787}"/>
              </a:ext>
            </a:extLst>
          </p:cNvPr>
          <p:cNvSpPr/>
          <p:nvPr/>
        </p:nvSpPr>
        <p:spPr>
          <a:xfrm rot="16200000">
            <a:off x="9621147" y="-683855"/>
            <a:ext cx="402602" cy="4749086"/>
          </a:xfrm>
          <a:prstGeom prst="rightBrace">
            <a:avLst>
              <a:gd name="adj1" fmla="val 8333"/>
              <a:gd name="adj2" fmla="val 4291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471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466AE-8B08-4D82-9213-CE521EE54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数据导出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62ABBE6-1927-4932-971C-D8916EA97C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248" y="1721978"/>
            <a:ext cx="2447627" cy="4351338"/>
          </a:xfr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7246FCE5-CC1E-44C7-9EDD-BE217E4B0233}"/>
              </a:ext>
            </a:extLst>
          </p:cNvPr>
          <p:cNvGrpSpPr/>
          <p:nvPr/>
        </p:nvGrpSpPr>
        <p:grpSpPr>
          <a:xfrm>
            <a:off x="353094" y="1721978"/>
            <a:ext cx="2447627" cy="4351337"/>
            <a:chOff x="3359052" y="2030211"/>
            <a:chExt cx="2447627" cy="4351337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2A5F0371-7393-42E1-912D-E44FA2CBC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9052" y="2030211"/>
              <a:ext cx="2447627" cy="4351337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A0E7DBE-E4FA-4B9B-AB43-DB23F7BF4AB2}"/>
                </a:ext>
              </a:extLst>
            </p:cNvPr>
            <p:cNvSpPr/>
            <p:nvPr/>
          </p:nvSpPr>
          <p:spPr>
            <a:xfrm>
              <a:off x="4375879" y="3270875"/>
              <a:ext cx="1341746" cy="250101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016FD20C-9F5E-4267-96B8-2B18239FAC88}"/>
              </a:ext>
            </a:extLst>
          </p:cNvPr>
          <p:cNvSpPr/>
          <p:nvPr/>
        </p:nvSpPr>
        <p:spPr>
          <a:xfrm>
            <a:off x="3017657" y="2284725"/>
            <a:ext cx="2430217" cy="328929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5E479D70-3A50-4F51-91ED-37211594AB9D}"/>
              </a:ext>
            </a:extLst>
          </p:cNvPr>
          <p:cNvGrpSpPr/>
          <p:nvPr/>
        </p:nvGrpSpPr>
        <p:grpSpPr>
          <a:xfrm>
            <a:off x="5604509" y="1684195"/>
            <a:ext cx="2468880" cy="4389120"/>
            <a:chOff x="8388306" y="2011319"/>
            <a:chExt cx="2468880" cy="438912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F4BACBD1-33FA-409E-BD07-3424CE72D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388306" y="2011319"/>
              <a:ext cx="2468880" cy="4389120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40C7C7AA-BC34-4C11-A47A-77C80AA7303E}"/>
                </a:ext>
              </a:extLst>
            </p:cNvPr>
            <p:cNvSpPr/>
            <p:nvPr/>
          </p:nvSpPr>
          <p:spPr>
            <a:xfrm>
              <a:off x="8481845" y="4029754"/>
              <a:ext cx="2320003" cy="290008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75789B89-85D2-434F-9958-54D44E5E68FB}"/>
                </a:ext>
              </a:extLst>
            </p:cNvPr>
            <p:cNvSpPr/>
            <p:nvPr/>
          </p:nvSpPr>
          <p:spPr>
            <a:xfrm>
              <a:off x="10552383" y="2264935"/>
              <a:ext cx="304803" cy="199806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0" name="内容占位符 8" descr="轻微弯曲的箭头">
              <a:extLst>
                <a:ext uri="{FF2B5EF4-FFF2-40B4-BE49-F238E27FC236}">
                  <a16:creationId xmlns:a16="http://schemas.microsoft.com/office/drawing/2014/main" id="{7E123843-9F7C-4A43-85A0-FB46AB012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8128785">
              <a:off x="9289003" y="2831957"/>
              <a:ext cx="1793899" cy="756489"/>
            </a:xfrm>
            <a:prstGeom prst="rect">
              <a:avLst/>
            </a:prstGeom>
          </p:spPr>
        </p:pic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1E64BAA2-883A-4E3C-A89C-99A5E87EB358}"/>
              </a:ext>
            </a:extLst>
          </p:cNvPr>
          <p:cNvSpPr/>
          <p:nvPr/>
        </p:nvSpPr>
        <p:spPr>
          <a:xfrm>
            <a:off x="0" y="6413711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2000" dirty="0">
                <a:highlight>
                  <a:srgbClr val="FFFF00"/>
                </a:highlight>
              </a:rPr>
              <a:t>导出的数据存放在：内部存储空间（</a:t>
            </a:r>
            <a:r>
              <a:rPr lang="en-US" altLang="zh-CN" sz="2000" dirty="0">
                <a:highlight>
                  <a:srgbClr val="FFFF00"/>
                </a:highlight>
              </a:rPr>
              <a:t>/storage/emulated/0</a:t>
            </a:r>
            <a:r>
              <a:rPr lang="zh-CN" altLang="en-US" sz="2000" dirty="0">
                <a:highlight>
                  <a:srgbClr val="FFFF00"/>
                </a:highlight>
              </a:rPr>
              <a:t>）</a:t>
            </a:r>
            <a:r>
              <a:rPr lang="en-US" altLang="zh-CN" sz="2000" dirty="0">
                <a:highlight>
                  <a:srgbClr val="FFFF00"/>
                </a:highlight>
              </a:rPr>
              <a:t>/</a:t>
            </a:r>
            <a:r>
              <a:rPr lang="zh-CN" altLang="en-US" sz="2000" i="1" strike="sngStrike" dirty="0">
                <a:highlight>
                  <a:srgbClr val="FFFF00"/>
                </a:highlight>
              </a:rPr>
              <a:t>工程名称</a:t>
            </a:r>
            <a:r>
              <a:rPr lang="en-US" altLang="zh-CN" sz="2000" dirty="0">
                <a:highlight>
                  <a:srgbClr val="FFFF00"/>
                </a:highlight>
              </a:rPr>
              <a:t>/Export</a:t>
            </a:r>
            <a:r>
              <a:rPr lang="zh-CN" altLang="en-US" sz="2000" dirty="0">
                <a:highlight>
                  <a:srgbClr val="FFFF00"/>
                </a:highlight>
              </a:rPr>
              <a:t>文件夹下。</a:t>
            </a:r>
            <a:endParaRPr lang="zh-CN" altLang="zh-CN" sz="2000" dirty="0">
              <a:highlight>
                <a:srgbClr val="FFFF00"/>
              </a:highlight>
            </a:endParaRPr>
          </a:p>
        </p:txBody>
      </p:sp>
      <p:pic>
        <p:nvPicPr>
          <p:cNvPr id="23" name="内容占位符 8" descr="轻微弯曲的箭头">
            <a:extLst>
              <a:ext uri="{FF2B5EF4-FFF2-40B4-BE49-F238E27FC236}">
                <a16:creationId xmlns:a16="http://schemas.microsoft.com/office/drawing/2014/main" id="{C6870FC3-6AAA-4856-8EC4-77AC3534A7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8872432">
            <a:off x="7417387" y="942403"/>
            <a:ext cx="914400" cy="42580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DB0ED72-955E-48AA-83CC-8D6CB0AEF9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524" y="1937811"/>
            <a:ext cx="2477340" cy="440416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5F0460C-B67F-4A80-A7EA-A4D3DE35707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5" t="30526" r="9378" b="33518"/>
          <a:stretch/>
        </p:blipFill>
        <p:spPr>
          <a:xfrm>
            <a:off x="8500203" y="-49761"/>
            <a:ext cx="2703724" cy="2056360"/>
          </a:xfrm>
          <a:prstGeom prst="rect">
            <a:avLst/>
          </a:prstGeom>
        </p:spPr>
      </p:pic>
      <p:sp>
        <p:nvSpPr>
          <p:cNvPr id="25" name="curve-arrow-pointing-left_21112">
            <a:extLst>
              <a:ext uri="{FF2B5EF4-FFF2-40B4-BE49-F238E27FC236}">
                <a16:creationId xmlns:a16="http://schemas.microsoft.com/office/drawing/2014/main" id="{66B632D5-D458-4D41-9085-E70337C81C2D}"/>
              </a:ext>
            </a:extLst>
          </p:cNvPr>
          <p:cNvSpPr>
            <a:spLocks noChangeAspect="1"/>
          </p:cNvSpPr>
          <p:nvPr/>
        </p:nvSpPr>
        <p:spPr bwMode="auto">
          <a:xfrm rot="17451444">
            <a:off x="11303519" y="1775578"/>
            <a:ext cx="609685" cy="511009"/>
          </a:xfrm>
          <a:custGeom>
            <a:avLst/>
            <a:gdLst>
              <a:gd name="T0" fmla="*/ 237 w 810"/>
              <a:gd name="T1" fmla="*/ 533 h 680"/>
              <a:gd name="T2" fmla="*/ 237 w 810"/>
              <a:gd name="T3" fmla="*/ 680 h 680"/>
              <a:gd name="T4" fmla="*/ 0 w 810"/>
              <a:gd name="T5" fmla="*/ 443 h 680"/>
              <a:gd name="T6" fmla="*/ 237 w 810"/>
              <a:gd name="T7" fmla="*/ 206 h 680"/>
              <a:gd name="T8" fmla="*/ 237 w 810"/>
              <a:gd name="T9" fmla="*/ 355 h 680"/>
              <a:gd name="T10" fmla="*/ 797 w 810"/>
              <a:gd name="T11" fmla="*/ 0 h 680"/>
              <a:gd name="T12" fmla="*/ 810 w 810"/>
              <a:gd name="T13" fmla="*/ 89 h 680"/>
              <a:gd name="T14" fmla="*/ 237 w 810"/>
              <a:gd name="T15" fmla="*/ 533 h 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0" h="680">
                <a:moveTo>
                  <a:pt x="237" y="533"/>
                </a:moveTo>
                <a:lnTo>
                  <a:pt x="237" y="680"/>
                </a:lnTo>
                <a:lnTo>
                  <a:pt x="0" y="443"/>
                </a:lnTo>
                <a:lnTo>
                  <a:pt x="237" y="206"/>
                </a:lnTo>
                <a:lnTo>
                  <a:pt x="237" y="355"/>
                </a:lnTo>
                <a:cubicBezTo>
                  <a:pt x="516" y="334"/>
                  <a:pt x="742" y="188"/>
                  <a:pt x="797" y="0"/>
                </a:cubicBezTo>
                <a:cubicBezTo>
                  <a:pt x="805" y="28"/>
                  <a:pt x="810" y="58"/>
                  <a:pt x="810" y="89"/>
                </a:cubicBezTo>
                <a:cubicBezTo>
                  <a:pt x="810" y="319"/>
                  <a:pt x="559" y="509"/>
                  <a:pt x="237" y="533"/>
                </a:cubicBez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</p:sp>
    </p:spTree>
    <p:extLst>
      <p:ext uri="{BB962C8B-B14F-4D97-AF65-F5344CB8AC3E}">
        <p14:creationId xmlns:p14="http://schemas.microsoft.com/office/powerpoint/2010/main" val="140110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A38B9671-D45A-4FE8-B496-C2B1CB1DF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746125"/>
          </a:xfrm>
        </p:spPr>
        <p:txBody>
          <a:bodyPr>
            <a:normAutofit/>
          </a:bodyPr>
          <a:lstStyle/>
          <a:p>
            <a:r>
              <a:rPr lang="zh-CN" altLang="en-US" dirty="0"/>
              <a:t>“精度点</a:t>
            </a:r>
            <a:r>
              <a:rPr lang="en-US" altLang="zh-CN" dirty="0"/>
              <a:t>.CSV</a:t>
            </a:r>
            <a:r>
              <a:rPr lang="zh-CN" altLang="en-US" dirty="0"/>
              <a:t>”数据项说明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6D73C2C-78F1-4621-8B2D-FE0099663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312" y="1645690"/>
            <a:ext cx="11106150" cy="15906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AD0E3FF-AF77-4D42-AA59-312A184B5618}"/>
              </a:ext>
            </a:extLst>
          </p:cNvPr>
          <p:cNvSpPr txBox="1"/>
          <p:nvPr/>
        </p:nvSpPr>
        <p:spPr>
          <a:xfrm>
            <a:off x="1292772" y="4813738"/>
            <a:ext cx="4137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对</a:t>
            </a:r>
            <a:r>
              <a:rPr lang="en-US" altLang="zh-CN" dirty="0"/>
              <a:t>X</a:t>
            </a:r>
            <a:r>
              <a:rPr lang="zh-CN" altLang="en-US" dirty="0"/>
              <a:t>坐标、</a:t>
            </a:r>
            <a:r>
              <a:rPr lang="en-US" altLang="zh-CN" dirty="0"/>
              <a:t>Y</a:t>
            </a:r>
            <a:r>
              <a:rPr lang="zh-CN" altLang="en-US" dirty="0"/>
              <a:t>坐标和高程项进行精度分析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>
            <a:extLst>
              <a:ext uri="{FF2B5EF4-FFF2-40B4-BE49-F238E27FC236}">
                <a16:creationId xmlns:a16="http://schemas.microsoft.com/office/drawing/2014/main" id="{2B3C1F64-12C3-4B09-B0C2-F587FFC06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数据分析</a:t>
            </a:r>
          </a:p>
        </p:txBody>
      </p:sp>
      <p:sp>
        <p:nvSpPr>
          <p:cNvPr id="21507" name="内容占位符 2">
            <a:extLst>
              <a:ext uri="{FF2B5EF4-FFF2-40B4-BE49-F238E27FC236}">
                <a16:creationId xmlns:a16="http://schemas.microsoft.com/office/drawing/2014/main" id="{783D3384-452F-4EC3-94F6-C543DE4B5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3750" y="1555531"/>
            <a:ext cx="9571202" cy="5186582"/>
          </a:xfrm>
        </p:spPr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Excel</a:t>
            </a:r>
            <a:r>
              <a:rPr lang="zh-CN" altLang="en-US" dirty="0"/>
              <a:t>中打开采集的“精度点</a:t>
            </a:r>
            <a:r>
              <a:rPr lang="en-US" altLang="zh-CN" dirty="0"/>
              <a:t>.csv</a:t>
            </a:r>
            <a:r>
              <a:rPr lang="zh-CN" altLang="en-US" dirty="0"/>
              <a:t>”文件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利用</a:t>
            </a:r>
            <a:r>
              <a:rPr lang="en-US" altLang="zh-CN" dirty="0"/>
              <a:t>Excel</a:t>
            </a:r>
            <a:r>
              <a:rPr lang="zh-CN" altLang="en-US" dirty="0"/>
              <a:t>的最大值、最小值、平均值、方差的函数分别求出两个位置的横坐标、纵坐标、高程最大值、最小值、平均值、方差值。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利用</a:t>
            </a:r>
            <a:r>
              <a:rPr lang="en-US" altLang="zh-CN" dirty="0"/>
              <a:t>Excel</a:t>
            </a:r>
            <a:r>
              <a:rPr lang="zh-CN" altLang="en-US" dirty="0"/>
              <a:t>绘制两个点的横坐标、纵坐标、高程的折线图（纵轴为坐标值，横轴为点顺序）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594C886-2DAE-4336-9B8A-CBD60C5DF0A9}"/>
              </a:ext>
            </a:extLst>
          </p:cNvPr>
          <p:cNvSpPr txBox="1"/>
          <p:nvPr/>
        </p:nvSpPr>
        <p:spPr>
          <a:xfrm>
            <a:off x="685800" y="5614988"/>
            <a:ext cx="11880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实验报告中，注意图标中数据的有效位数；图有坐标轴的要写上名称及单位（如果有）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1">
            <a:extLst>
              <a:ext uri="{FF2B5EF4-FFF2-40B4-BE49-F238E27FC236}">
                <a16:creationId xmlns:a16="http://schemas.microsoft.com/office/drawing/2014/main" id="{6230ABA9-02EC-41A2-8A9E-DAB4B4161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提交实验报告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1F0598-C4C7-4612-89BF-C27FF7F36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每人交一份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4DE34AF-F530-402C-B9F7-964280E2F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708" y="861207"/>
            <a:ext cx="5052498" cy="563166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0628CF2-3A92-4A48-84FA-5D8D65B115BB}"/>
              </a:ext>
            </a:extLst>
          </p:cNvPr>
          <p:cNvSpPr txBox="1"/>
          <p:nvPr/>
        </p:nvSpPr>
        <p:spPr>
          <a:xfrm>
            <a:off x="309305" y="6443146"/>
            <a:ext cx="85203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实习一   XXX实验报告格式 - LT40 And手机GPSLogger.doc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标题 1">
            <a:extLst>
              <a:ext uri="{FF2B5EF4-FFF2-40B4-BE49-F238E27FC236}">
                <a16:creationId xmlns:a16="http://schemas.microsoft.com/office/drawing/2014/main" id="{C8202408-9073-483B-B623-F916D3F0DE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利用微信公众号获取实验信息</a:t>
            </a:r>
          </a:p>
        </p:txBody>
      </p:sp>
      <p:sp>
        <p:nvSpPr>
          <p:cNvPr id="35843" name="内容占位符 2">
            <a:extLst>
              <a:ext uri="{FF2B5EF4-FFF2-40B4-BE49-F238E27FC236}">
                <a16:creationId xmlns:a16="http://schemas.microsoft.com/office/drawing/2014/main" id="{E809301D-D585-4FF9-9C9A-4F96044942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31951" y="5013325"/>
            <a:ext cx="8799513" cy="1544638"/>
          </a:xfrm>
        </p:spPr>
        <p:txBody>
          <a:bodyPr/>
          <a:lstStyle/>
          <a:p>
            <a:r>
              <a:rPr lang="zh-CN" altLang="en-US" dirty="0"/>
              <a:t>查看实验简要步骤与报告格式：</a:t>
            </a:r>
            <a:r>
              <a:rPr lang="en-US" altLang="zh-CN"/>
              <a:t>LT40</a:t>
            </a:r>
            <a:r>
              <a:rPr lang="zh-CN" altLang="en-US"/>
              <a:t>精度</a:t>
            </a:r>
            <a:r>
              <a:rPr lang="zh-CN" altLang="en-US" dirty="0"/>
              <a:t>分析</a:t>
            </a:r>
            <a:endParaRPr lang="en-US" altLang="zh-CN" dirty="0"/>
          </a:p>
          <a:p>
            <a:r>
              <a:rPr lang="zh-CN" altLang="en-US" i="1" u="sng" dirty="0"/>
              <a:t>查看</a:t>
            </a:r>
            <a:r>
              <a:rPr lang="en-US" altLang="zh-CN" i="1" u="sng" dirty="0"/>
              <a:t>LT40</a:t>
            </a:r>
            <a:r>
              <a:rPr lang="zh-CN" altLang="en-US" i="1" u="sng" dirty="0"/>
              <a:t>基本操作发送：</a:t>
            </a:r>
            <a:r>
              <a:rPr lang="en-US" altLang="zh-CN" i="1" u="sng" dirty="0"/>
              <a:t> LT40</a:t>
            </a:r>
            <a:endParaRPr lang="zh-CN" altLang="en-US" i="1" u="sng" dirty="0"/>
          </a:p>
        </p:txBody>
      </p:sp>
      <p:pic>
        <p:nvPicPr>
          <p:cNvPr id="35844" name="图片 36">
            <a:extLst>
              <a:ext uri="{FF2B5EF4-FFF2-40B4-BE49-F238E27FC236}">
                <a16:creationId xmlns:a16="http://schemas.microsoft.com/office/drawing/2014/main" id="{2F871D86-8719-48C1-B478-B78A7C0902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900" y="1412875"/>
            <a:ext cx="360045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5" name="TextBox 1">
            <a:extLst>
              <a:ext uri="{FF2B5EF4-FFF2-40B4-BE49-F238E27FC236}">
                <a16:creationId xmlns:a16="http://schemas.microsoft.com/office/drawing/2014/main" id="{E9B766A6-97A9-4B93-859C-C61B03454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8488" y="1628775"/>
            <a:ext cx="46974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微信公众号：</a:t>
            </a:r>
            <a:r>
              <a:rPr lang="zh-CN" altLang="en-US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普通测量学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412F0406-7287-4CE0-928F-9E21CD3C5F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纲要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C53B5FB6-BDED-41A2-A2A6-94AFDE65A3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359702" y="1575348"/>
            <a:ext cx="6059488" cy="4268403"/>
          </a:xfrm>
        </p:spPr>
        <p:txBody>
          <a:bodyPr/>
          <a:lstStyle/>
          <a:p>
            <a:r>
              <a:rPr lang="zh-CN" altLang="en-US" b="1" dirty="0"/>
              <a:t>实验目的</a:t>
            </a:r>
            <a:endParaRPr lang="en-US" altLang="zh-CN" b="1" dirty="0"/>
          </a:p>
          <a:p>
            <a:pPr lvl="1"/>
            <a:r>
              <a:rPr lang="zh-CN" altLang="en-US" b="1" dirty="0"/>
              <a:t>进一步熟悉</a:t>
            </a:r>
            <a:r>
              <a:rPr lang="en-US" altLang="zh-CN" b="1" dirty="0"/>
              <a:t>LT40</a:t>
            </a:r>
            <a:r>
              <a:rPr lang="zh-CN" altLang="en-US" b="1" dirty="0"/>
              <a:t>手持</a:t>
            </a:r>
            <a:r>
              <a:rPr lang="en-US" altLang="zh-CN" b="1" dirty="0"/>
              <a:t>GPS</a:t>
            </a:r>
            <a:r>
              <a:rPr lang="zh-CN" altLang="en-US" b="1" dirty="0"/>
              <a:t>接收机的使用。</a:t>
            </a:r>
          </a:p>
          <a:p>
            <a:pPr lvl="1"/>
            <a:r>
              <a:rPr lang="zh-CN" altLang="en-GB" b="1" dirty="0">
                <a:solidFill>
                  <a:schemeClr val="bg1"/>
                </a:solidFill>
              </a:rPr>
              <a:t>熟悉数据字典的创建与使用</a:t>
            </a:r>
            <a:endParaRPr lang="zh-CN" altLang="en-US" b="1" dirty="0">
              <a:solidFill>
                <a:schemeClr val="bg1"/>
              </a:solidFill>
            </a:endParaRPr>
          </a:p>
          <a:p>
            <a:pPr lvl="1"/>
            <a:r>
              <a:rPr lang="zh-CN" altLang="en-US" b="1" dirty="0"/>
              <a:t>采集单点定位数据并分析其精度。</a:t>
            </a:r>
            <a:endParaRPr lang="en-US" altLang="zh-CN" b="1" dirty="0"/>
          </a:p>
          <a:p>
            <a:r>
              <a:rPr lang="zh-CN" altLang="en-US" b="1" dirty="0"/>
              <a:t>实验设备</a:t>
            </a:r>
            <a:endParaRPr lang="en-US" altLang="zh-CN" b="1" dirty="0"/>
          </a:p>
          <a:p>
            <a:pPr lvl="1"/>
            <a:r>
              <a:rPr lang="en-US" altLang="zh-CN" b="1" dirty="0"/>
              <a:t>LT</a:t>
            </a:r>
            <a:r>
              <a:rPr lang="zh-CN" altLang="en-US" b="1" dirty="0"/>
              <a:t>手持</a:t>
            </a:r>
            <a:r>
              <a:rPr lang="en-US" altLang="zh-CN" b="1" dirty="0"/>
              <a:t>GPS</a:t>
            </a:r>
            <a:r>
              <a:rPr lang="zh-CN" altLang="en-US" b="1" dirty="0"/>
              <a:t>接收机</a:t>
            </a:r>
            <a:endParaRPr lang="en-US" altLang="zh-CN" b="1" dirty="0"/>
          </a:p>
          <a:p>
            <a:r>
              <a:rPr lang="zh-CN" altLang="en-US" b="1" dirty="0"/>
              <a:t>实验内容与步骤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8F9C716-79AF-4BF1-98BE-063A6E20B7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96" b="97901" l="3137" r="94399">
                        <a14:foregroundMark x1="22255" y1="3189" x2="3286" y2="23981"/>
                        <a14:foregroundMark x1="3286" y1="23981" x2="3286" y2="24263"/>
                        <a14:foregroundMark x1="4929" y1="56924" x2="7020" y2="81510"/>
                        <a14:foregroundMark x1="7020" y1="81510" x2="11501" y2="87081"/>
                        <a14:foregroundMark x1="12920" y1="85587" x2="32711" y2="97134"/>
                        <a14:foregroundMark x1="32711" y1="97134" x2="62435" y2="97780"/>
                        <a14:foregroundMark x1="62435" y1="97780" x2="77371" y2="95680"/>
                        <a14:foregroundMark x1="77371" y1="95680" x2="92532" y2="80824"/>
                        <a14:foregroundMark x1="92532" y1="80824" x2="93129" y2="75939"/>
                        <a14:foregroundMark x1="5751" y1="13565" x2="11352" y2="5975"/>
                        <a14:foregroundMark x1="11352" y1="5975" x2="24869" y2="3472"/>
                        <a14:foregroundMark x1="24869" y1="3472" x2="25840" y2="3472"/>
                        <a14:foregroundMark x1="10978" y1="4078" x2="42270" y2="1696"/>
                        <a14:foregroundMark x1="42270" y1="1696" x2="54145" y2="2705"/>
                        <a14:foregroundMark x1="55788" y1="3472" x2="72218" y2="3310"/>
                        <a14:foregroundMark x1="72218" y1="3310" x2="83794" y2="6863"/>
                        <a14:foregroundMark x1="82151" y1="2705" x2="93055" y2="7549"/>
                        <a14:foregroundMark x1="93055" y1="7549" x2="93428" y2="16835"/>
                        <a14:foregroundMark x1="93951" y1="25313" x2="94473" y2="56762"/>
                        <a14:foregroundMark x1="93951" y1="57529" x2="93129" y2="75212"/>
                        <a14:foregroundMark x1="90665" y1="90190" x2="82375" y2="97174"/>
                        <a14:foregroundMark x1="82375" y1="97174" x2="79388" y2="97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34" y="1690688"/>
            <a:ext cx="2006356" cy="3711629"/>
          </a:xfrm>
          <a:prstGeom prst="rect">
            <a:avLst/>
          </a:prstGeom>
        </p:spPr>
      </p:pic>
      <p:pic>
        <p:nvPicPr>
          <p:cNvPr id="7" name="内容占位符 5">
            <a:extLst>
              <a:ext uri="{FF2B5EF4-FFF2-40B4-BE49-F238E27FC236}">
                <a16:creationId xmlns:a16="http://schemas.microsoft.com/office/drawing/2014/main" id="{D6485816-966C-45DB-9373-86100EA359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190" y="13137"/>
            <a:ext cx="3772810" cy="6707219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05141E89-426A-4FB4-BF64-D78C5C571CE8}"/>
              </a:ext>
            </a:extLst>
          </p:cNvPr>
          <p:cNvGrpSpPr/>
          <p:nvPr/>
        </p:nvGrpSpPr>
        <p:grpSpPr>
          <a:xfrm>
            <a:off x="7413263" y="4277312"/>
            <a:ext cx="1005927" cy="2443044"/>
            <a:chOff x="5090073" y="3928542"/>
            <a:chExt cx="1005927" cy="2443044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EDDC28F-09DD-42A6-96AE-0FF186FEC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90073" y="3928542"/>
              <a:ext cx="1005927" cy="1022554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96809618-CA4A-4DA9-ABCC-3F6B0679B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90073" y="4951095"/>
              <a:ext cx="1005927" cy="142049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>
            <a:extLst>
              <a:ext uri="{FF2B5EF4-FFF2-40B4-BE49-F238E27FC236}">
                <a16:creationId xmlns:a16="http://schemas.microsoft.com/office/drawing/2014/main" id="{7026299D-F6C5-4ABF-9B14-243CC9BDC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实验内容与步骤</a:t>
            </a:r>
          </a:p>
        </p:txBody>
      </p:sp>
      <p:sp>
        <p:nvSpPr>
          <p:cNvPr id="5123" name="内容占位符 2">
            <a:extLst>
              <a:ext uri="{FF2B5EF4-FFF2-40B4-BE49-F238E27FC236}">
                <a16:creationId xmlns:a16="http://schemas.microsoft.com/office/drawing/2014/main" id="{98E2D8AB-2503-4DF4-8A19-F7AB27B35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b="1" u="sng" dirty="0">
                <a:hlinkClick r:id="rId2" action="ppaction://hlinksldjump"/>
              </a:rPr>
              <a:t>点采集要求与位置说明</a:t>
            </a:r>
            <a:endParaRPr lang="en-US" altLang="zh-CN" b="1" u="sng" dirty="0"/>
          </a:p>
          <a:p>
            <a:pPr>
              <a:lnSpc>
                <a:spcPct val="200000"/>
              </a:lnSpc>
            </a:pPr>
            <a:r>
              <a:rPr lang="zh-CN" altLang="en-US" b="1" dirty="0">
                <a:hlinkClick r:id="rId2" action="ppaction://hlinksldjump"/>
              </a:rPr>
              <a:t>进行单点定位室外数据采集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zh-CN" altLang="en-US" b="1" u="sng" dirty="0">
                <a:hlinkClick r:id="rId3" action="ppaction://hlinksldjump"/>
              </a:rPr>
              <a:t>数据导出</a:t>
            </a:r>
            <a:endParaRPr lang="en-US" altLang="zh-CN" b="1" u="sng" dirty="0"/>
          </a:p>
          <a:p>
            <a:pPr>
              <a:lnSpc>
                <a:spcPct val="200000"/>
              </a:lnSpc>
            </a:pPr>
            <a:r>
              <a:rPr lang="zh-CN" altLang="en-US" b="1" dirty="0">
                <a:hlinkClick r:id="rId4" action="ppaction://hlinksldjump"/>
              </a:rPr>
              <a:t>精度分析</a:t>
            </a:r>
            <a:endParaRPr lang="en-US" altLang="zh-CN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>
            <a:extLst>
              <a:ext uri="{FF2B5EF4-FFF2-40B4-BE49-F238E27FC236}">
                <a16:creationId xmlns:a16="http://schemas.microsoft.com/office/drawing/2014/main" id="{5A58F3C9-EFDF-4D12-AA0F-35433EC5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点要素采集要求</a:t>
            </a:r>
            <a:endParaRPr lang="en-US" altLang="zh-CN"/>
          </a:p>
        </p:txBody>
      </p:sp>
      <p:sp>
        <p:nvSpPr>
          <p:cNvPr id="8195" name="内容占位符 2">
            <a:extLst>
              <a:ext uri="{FF2B5EF4-FFF2-40B4-BE49-F238E27FC236}">
                <a16:creationId xmlns:a16="http://schemas.microsoft.com/office/drawing/2014/main" id="{88C13BA4-9546-48FA-AF0D-691FE3897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1116" y="1221793"/>
            <a:ext cx="8229600" cy="2626310"/>
          </a:xfrm>
        </p:spPr>
        <p:txBody>
          <a:bodyPr>
            <a:normAutofit lnSpcReduction="10000"/>
          </a:bodyPr>
          <a:lstStyle/>
          <a:p>
            <a:pPr lvl="1">
              <a:lnSpc>
                <a:spcPct val="150000"/>
              </a:lnSpc>
            </a:pPr>
            <a:r>
              <a:rPr lang="zh-CN" altLang="en-US" dirty="0"/>
              <a:t>在一个</a:t>
            </a:r>
            <a:r>
              <a:rPr lang="zh-CN" altLang="en-US" b="1" dirty="0">
                <a:solidFill>
                  <a:schemeClr val="accent2"/>
                </a:solidFill>
              </a:rPr>
              <a:t>开阔地方</a:t>
            </a:r>
            <a:r>
              <a:rPr lang="zh-CN" altLang="en-US" dirty="0"/>
              <a:t>（同一个点）进行连续数据采集，具体要求如下：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zh-CN" altLang="en-US" dirty="0"/>
              <a:t>至少收到</a:t>
            </a:r>
            <a:r>
              <a:rPr lang="en-US" altLang="zh-CN" dirty="0"/>
              <a:t>4</a:t>
            </a:r>
            <a:r>
              <a:rPr lang="zh-CN" altLang="en-US" dirty="0"/>
              <a:t>颗以上卫星后开始点要素采集，约</a:t>
            </a:r>
            <a:r>
              <a:rPr lang="zh-CN" altLang="en-US" b="1" dirty="0"/>
              <a:t>每隔</a:t>
            </a:r>
            <a:r>
              <a:rPr lang="en-US" altLang="zh-CN" b="1" dirty="0"/>
              <a:t>10</a:t>
            </a:r>
            <a:r>
              <a:rPr lang="zh-CN" altLang="en-US" b="1" dirty="0"/>
              <a:t>秒</a:t>
            </a:r>
            <a:r>
              <a:rPr lang="zh-CN" altLang="en-US" dirty="0"/>
              <a:t>采集一个点，约采集</a:t>
            </a:r>
            <a:r>
              <a:rPr lang="en-US" altLang="zh-CN" b="1" dirty="0"/>
              <a:t>100</a:t>
            </a:r>
            <a:r>
              <a:rPr lang="zh-CN" altLang="en-US" b="1" dirty="0"/>
              <a:t>个点</a:t>
            </a:r>
            <a:r>
              <a:rPr lang="zh-CN" altLang="en-US" dirty="0"/>
              <a:t>，记住起止点号。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在一个</a:t>
            </a:r>
            <a:r>
              <a:rPr lang="zh-CN" altLang="en-US" b="1" dirty="0">
                <a:solidFill>
                  <a:schemeClr val="accent2"/>
                </a:solidFill>
              </a:rPr>
              <a:t>有部分遮挡的地方</a:t>
            </a:r>
            <a:r>
              <a:rPr lang="zh-CN" altLang="en-US" dirty="0"/>
              <a:t>做同样的实验</a:t>
            </a:r>
            <a:endParaRPr lang="en-US" altLang="zh-CN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782F31D-39A1-4434-856E-ADBDF623C4DB}"/>
              </a:ext>
            </a:extLst>
          </p:cNvPr>
          <p:cNvGrpSpPr>
            <a:grpSpLocks noChangeAspect="1"/>
          </p:cNvGrpSpPr>
          <p:nvPr/>
        </p:nvGrpSpPr>
        <p:grpSpPr>
          <a:xfrm>
            <a:off x="2479376" y="3851361"/>
            <a:ext cx="6381909" cy="2880360"/>
            <a:chOff x="267907" y="2457623"/>
            <a:chExt cx="9117013" cy="4114800"/>
          </a:xfrm>
        </p:grpSpPr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CA502AD2-C669-41DD-BFB7-455DA9DE4C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7907" y="2457623"/>
              <a:ext cx="9117013" cy="411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36042FC-C719-46C8-8905-FC3A36EFDCAC}"/>
                </a:ext>
              </a:extLst>
            </p:cNvPr>
            <p:cNvSpPr/>
            <p:nvPr/>
          </p:nvSpPr>
          <p:spPr>
            <a:xfrm>
              <a:off x="6275006" y="4049885"/>
              <a:ext cx="330200" cy="3302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EFE8A905-6B4C-4AD1-9644-117BE922A389}"/>
                </a:ext>
              </a:extLst>
            </p:cNvPr>
            <p:cNvSpPr/>
            <p:nvPr/>
          </p:nvSpPr>
          <p:spPr>
            <a:xfrm>
              <a:off x="4841494" y="4689648"/>
              <a:ext cx="330200" cy="3302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0196E5CF-0CFD-4C7A-BA50-E231F08A1532}"/>
                </a:ext>
              </a:extLst>
            </p:cNvPr>
            <p:cNvSpPr/>
            <p:nvPr/>
          </p:nvSpPr>
          <p:spPr>
            <a:xfrm>
              <a:off x="2552319" y="5913610"/>
              <a:ext cx="328612" cy="330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016C3A0-EB32-48FB-AB74-0AD73CE24689}"/>
                </a:ext>
              </a:extLst>
            </p:cNvPr>
            <p:cNvSpPr/>
            <p:nvPr/>
          </p:nvSpPr>
          <p:spPr>
            <a:xfrm>
              <a:off x="1512506" y="5002385"/>
              <a:ext cx="330200" cy="330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9641DF73-F0E6-44C4-BF5A-84922DF70272}"/>
                </a:ext>
              </a:extLst>
            </p:cNvPr>
            <p:cNvSpPr/>
            <p:nvPr/>
          </p:nvSpPr>
          <p:spPr>
            <a:xfrm>
              <a:off x="2385631" y="3743498"/>
              <a:ext cx="330200" cy="3302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0B9B791C-834F-4A45-A89F-052051D97212}"/>
              </a:ext>
            </a:extLst>
          </p:cNvPr>
          <p:cNvGrpSpPr/>
          <p:nvPr/>
        </p:nvGrpSpPr>
        <p:grpSpPr>
          <a:xfrm>
            <a:off x="9163906" y="5071575"/>
            <a:ext cx="1926713" cy="1176298"/>
            <a:chOff x="9626147" y="4515023"/>
            <a:chExt cx="1926713" cy="1176298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E2B8903-0F63-4C85-B576-C4AFA1A58A61}"/>
                </a:ext>
              </a:extLst>
            </p:cNvPr>
            <p:cNvSpPr/>
            <p:nvPr/>
          </p:nvSpPr>
          <p:spPr>
            <a:xfrm>
              <a:off x="9626147" y="4536806"/>
              <a:ext cx="330200" cy="3302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dirty="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E6913B56-8D11-49D1-8337-CA376DDB9D50}"/>
                </a:ext>
              </a:extLst>
            </p:cNvPr>
            <p:cNvSpPr/>
            <p:nvPr/>
          </p:nvSpPr>
          <p:spPr>
            <a:xfrm>
              <a:off x="9660361" y="5321989"/>
              <a:ext cx="328612" cy="330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8E6694C-C81C-4D62-AF89-A375951CB7A0}"/>
                </a:ext>
              </a:extLst>
            </p:cNvPr>
            <p:cNvSpPr txBox="1"/>
            <p:nvPr/>
          </p:nvSpPr>
          <p:spPr>
            <a:xfrm>
              <a:off x="9920957" y="4515023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开阔位置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D971D2B-E2D7-42B6-9435-14CF1E32EEAF}"/>
                </a:ext>
              </a:extLst>
            </p:cNvPr>
            <p:cNvSpPr txBox="1"/>
            <p:nvPr/>
          </p:nvSpPr>
          <p:spPr>
            <a:xfrm>
              <a:off x="9983200" y="5321989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部分遮挡位置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C41CC9AD-A900-4048-A273-F1B43CD1CF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712" y="2300556"/>
            <a:ext cx="2690093" cy="617273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4158E78D-12BE-4667-8D9D-38604AC3CB4A}"/>
              </a:ext>
            </a:extLst>
          </p:cNvPr>
          <p:cNvSpPr/>
          <p:nvPr/>
        </p:nvSpPr>
        <p:spPr>
          <a:xfrm>
            <a:off x="1229710" y="2460759"/>
            <a:ext cx="809297" cy="482138"/>
          </a:xfrm>
          <a:prstGeom prst="round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40D0F0-04DE-408C-A3C0-CFEDD1C13D77}"/>
              </a:ext>
            </a:extLst>
          </p:cNvPr>
          <p:cNvSpPr txBox="1"/>
          <p:nvPr/>
        </p:nvSpPr>
        <p:spPr>
          <a:xfrm>
            <a:off x="377585" y="2967335"/>
            <a:ext cx="3054041" cy="1296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注意坐标值是否有变化，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没变化可能是</a:t>
            </a:r>
            <a:r>
              <a:rPr lang="en-US" altLang="zh-CN" dirty="0"/>
              <a:t>GNSS</a:t>
            </a:r>
            <a:r>
              <a:rPr lang="zh-CN" altLang="en-US" dirty="0"/>
              <a:t>断开了，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重新连接一下。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>
            <a:extLst>
              <a:ext uri="{FF2B5EF4-FFF2-40B4-BE49-F238E27FC236}">
                <a16:creationId xmlns:a16="http://schemas.microsoft.com/office/drawing/2014/main" id="{3B59383D-743E-455A-B910-B37F461BC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室外数据采集步骤</a:t>
            </a:r>
            <a:endParaRPr lang="en-US" altLang="zh-CN"/>
          </a:p>
        </p:txBody>
      </p:sp>
      <p:sp>
        <p:nvSpPr>
          <p:cNvPr id="10243" name="内容占位符 2">
            <a:extLst>
              <a:ext uri="{FF2B5EF4-FFF2-40B4-BE49-F238E27FC236}">
                <a16:creationId xmlns:a16="http://schemas.microsoft.com/office/drawing/2014/main" id="{87244B7D-0F5D-46A9-8027-FC6F5AF1C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71550" lvl="1" indent="-514350">
              <a:lnSpc>
                <a:spcPct val="150000"/>
              </a:lnSpc>
              <a:buFontTx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开机，启动</a:t>
            </a:r>
            <a:r>
              <a:rPr lang="zh-CN" altLang="en-US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云图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71550" lvl="1" indent="-514350">
              <a:lnSpc>
                <a:spcPct val="150000"/>
              </a:lnSpc>
              <a:buFontTx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新建工程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→进行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坐标系统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5" action="ppaction://hlinksldjump"/>
              </a:rPr>
              <a:t>连接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5" action="ppaction://hlinksldjump"/>
              </a:rPr>
              <a:t>GNSS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6" action="ppaction://hlinksldjump"/>
              </a:rPr>
              <a:t>采集设置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71550" lvl="1" indent="-514350">
              <a:lnSpc>
                <a:spcPct val="150000"/>
              </a:lnSpc>
              <a:buFontTx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sldjump"/>
              </a:rPr>
              <a:t>新建“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8" action="ppaction://hlinksldjump"/>
              </a:rPr>
              <a:t>精度点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sldjump"/>
              </a:rPr>
              <a:t>”图层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71550" lvl="1" indent="-514350">
              <a:lnSpc>
                <a:spcPct val="150000"/>
              </a:lnSpc>
              <a:buFontTx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到第一个预定位置进行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9" action="ppaction://hlinksldjump"/>
              </a:rPr>
              <a:t>点要素采集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71550" lvl="1" indent="-514350">
              <a:lnSpc>
                <a:spcPct val="150000"/>
              </a:lnSpc>
              <a:buFontTx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结束后到第二个预定位置进行点要素采集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71550" lvl="1" indent="-514350">
              <a:lnSpc>
                <a:spcPct val="150000"/>
              </a:lnSpc>
              <a:buFontTx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仪器拿到实验室进行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10" action="ppaction://hlinksldjump"/>
              </a:rPr>
              <a:t>数据下载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hlinkClick r:id="rId11" action="ppaction://hlinksldjump"/>
              </a:rPr>
              <a:t>导出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右箭头 3">
            <a:hlinkClick r:id="rId12" action="ppaction://hlinksldjump"/>
            <a:extLst>
              <a:ext uri="{FF2B5EF4-FFF2-40B4-BE49-F238E27FC236}">
                <a16:creationId xmlns:a16="http://schemas.microsoft.com/office/drawing/2014/main" id="{15C1F466-B068-4F61-BDEB-148FD331F300}"/>
              </a:ext>
            </a:extLst>
          </p:cNvPr>
          <p:cNvSpPr/>
          <p:nvPr/>
        </p:nvSpPr>
        <p:spPr>
          <a:xfrm rot="10800000">
            <a:off x="9912424" y="6381328"/>
            <a:ext cx="648072" cy="47667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047AC6C-BFE4-48E5-BBB4-684E26FEE67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54146" y="1690688"/>
            <a:ext cx="606118" cy="8559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466AE-8B08-4D82-9213-CE521EE54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新建工程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62434FE2-DB49-4F19-A045-F1299622A8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008" y="1599956"/>
            <a:ext cx="2447627" cy="4351337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4F00655-6777-4388-9679-BB3DA72EFF6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494008" y="1854441"/>
            <a:ext cx="2447627" cy="384236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683C548-0AEC-44C8-9A9A-17B792D62D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824" y="1574150"/>
            <a:ext cx="2514627" cy="447044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FA8156F4-751D-40E7-878D-EBFF7802F9C4}"/>
              </a:ext>
            </a:extLst>
          </p:cNvPr>
          <p:cNvSpPr/>
          <p:nvPr/>
        </p:nvSpPr>
        <p:spPr>
          <a:xfrm>
            <a:off x="2732690" y="1822911"/>
            <a:ext cx="1455761" cy="289669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811B6D4-E0FE-4AE8-85C7-9BFC45E0D247}"/>
              </a:ext>
            </a:extLst>
          </p:cNvPr>
          <p:cNvGrpSpPr/>
          <p:nvPr/>
        </p:nvGrpSpPr>
        <p:grpSpPr>
          <a:xfrm>
            <a:off x="7024798" y="1540399"/>
            <a:ext cx="2597790" cy="4470448"/>
            <a:chOff x="9368605" y="1351213"/>
            <a:chExt cx="2597790" cy="4470448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93EF9D87-3129-4B1B-A18E-03184FA4A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8605" y="1351213"/>
              <a:ext cx="2514627" cy="4470448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8C6C8A0-3098-4EA8-88C0-2E3B9B9514DF}"/>
                </a:ext>
              </a:extLst>
            </p:cNvPr>
            <p:cNvSpPr/>
            <p:nvPr/>
          </p:nvSpPr>
          <p:spPr>
            <a:xfrm>
              <a:off x="10379676" y="2075935"/>
              <a:ext cx="1503556" cy="284206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79A2D3A-DFAF-4151-B947-A4E7FF2F8A4C}"/>
                </a:ext>
              </a:extLst>
            </p:cNvPr>
            <p:cNvSpPr/>
            <p:nvPr/>
          </p:nvSpPr>
          <p:spPr>
            <a:xfrm>
              <a:off x="10181968" y="3429000"/>
              <a:ext cx="1784427" cy="284206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471616DB-F245-4B03-8114-A35062B6FDB3}"/>
              </a:ext>
            </a:extLst>
          </p:cNvPr>
          <p:cNvSpPr/>
          <p:nvPr/>
        </p:nvSpPr>
        <p:spPr>
          <a:xfrm>
            <a:off x="412570" y="6202560"/>
            <a:ext cx="109412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点击右上角</a:t>
            </a:r>
            <a:r>
              <a:rPr lang="en-US" altLang="zh-CN" dirty="0"/>
              <a:t>︙</a:t>
            </a:r>
            <a:r>
              <a:rPr lang="zh-CN" altLang="en-US" dirty="0"/>
              <a:t> </a:t>
            </a:r>
            <a:r>
              <a:rPr lang="en-US" altLang="zh-CN" dirty="0"/>
              <a:t>&gt; </a:t>
            </a:r>
            <a:r>
              <a:rPr lang="zh-CN" altLang="en-US" dirty="0"/>
              <a:t>工程 </a:t>
            </a:r>
            <a:r>
              <a:rPr lang="en-US" altLang="zh-CN" dirty="0"/>
              <a:t>&gt;“+”</a:t>
            </a:r>
            <a:r>
              <a:rPr lang="zh-CN" altLang="en-US" dirty="0"/>
              <a:t>新建 进入新建界面。新建中包含工程的名称、路径、模板、坐标系以及工程描述的设置，打“√”保存设置</a:t>
            </a:r>
          </a:p>
        </p:txBody>
      </p:sp>
    </p:spTree>
    <p:extLst>
      <p:ext uri="{BB962C8B-B14F-4D97-AF65-F5344CB8AC3E}">
        <p14:creationId xmlns:p14="http://schemas.microsoft.com/office/powerpoint/2010/main" val="1831109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466AE-8B08-4D82-9213-CE521EE54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坐标系设置</a:t>
            </a: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2E8B9873-A07F-4951-B76C-04E54BD901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66" y="1446960"/>
            <a:ext cx="2710543" cy="4818743"/>
          </a:xfr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B5AF0F62-8857-4FDC-B98F-91C382642658}"/>
              </a:ext>
            </a:extLst>
          </p:cNvPr>
          <p:cNvGrpSpPr/>
          <p:nvPr/>
        </p:nvGrpSpPr>
        <p:grpSpPr>
          <a:xfrm>
            <a:off x="3017575" y="1446959"/>
            <a:ext cx="2795397" cy="4818743"/>
            <a:chOff x="8105394" y="30480"/>
            <a:chExt cx="3857625" cy="6858000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0A9E33ED-DDAA-40AF-B928-5F0F15E89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5394" y="30480"/>
              <a:ext cx="3857625" cy="6858000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E3C4AC5-6DB7-4C96-B851-8ABEF7E624D0}"/>
                </a:ext>
              </a:extLst>
            </p:cNvPr>
            <p:cNvSpPr/>
            <p:nvPr/>
          </p:nvSpPr>
          <p:spPr>
            <a:xfrm>
              <a:off x="8105394" y="1690688"/>
              <a:ext cx="3840480" cy="54306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4EE87402-CF87-43F6-BFF2-6E4A5C1543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314" y="1439950"/>
            <a:ext cx="2707105" cy="481263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F5BBF65-C1FE-44D2-9D3B-E4170099B9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107" y="-107352"/>
            <a:ext cx="2707105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F963F65-63E0-4A88-887D-E31641273023}"/>
              </a:ext>
            </a:extLst>
          </p:cNvPr>
          <p:cNvSpPr/>
          <p:nvPr/>
        </p:nvSpPr>
        <p:spPr>
          <a:xfrm>
            <a:off x="1439226" y="3146220"/>
            <a:ext cx="1459759" cy="309868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9C136EC-B366-4207-82B4-BDB52E0D677C}"/>
              </a:ext>
            </a:extLst>
          </p:cNvPr>
          <p:cNvSpPr/>
          <p:nvPr/>
        </p:nvSpPr>
        <p:spPr>
          <a:xfrm>
            <a:off x="413656" y="6220171"/>
            <a:ext cx="82731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点击右上角</a:t>
            </a:r>
            <a:r>
              <a:rPr lang="en-US" altLang="zh-CN" dirty="0"/>
              <a:t>︙</a:t>
            </a:r>
            <a:r>
              <a:rPr lang="zh-CN" altLang="en-US" dirty="0"/>
              <a:t> </a:t>
            </a:r>
            <a:r>
              <a:rPr lang="en-US" altLang="zh-CN" dirty="0"/>
              <a:t>&gt; </a:t>
            </a:r>
            <a:r>
              <a:rPr lang="zh-CN" altLang="en-US" dirty="0"/>
              <a:t>设置 </a:t>
            </a:r>
            <a:r>
              <a:rPr lang="en-US" altLang="zh-CN" dirty="0"/>
              <a:t>&gt;</a:t>
            </a:r>
            <a:r>
              <a:rPr lang="zh-CN" altLang="zh-CN" dirty="0"/>
              <a:t>“坐标系统”</a:t>
            </a:r>
            <a:r>
              <a:rPr lang="en-US" altLang="zh-CN" dirty="0"/>
              <a:t>&gt;</a:t>
            </a:r>
            <a:r>
              <a:rPr lang="zh-CN" altLang="zh-CN" dirty="0"/>
              <a:t>“投影参数”</a:t>
            </a:r>
            <a:r>
              <a:rPr lang="en-US" altLang="zh-CN" dirty="0"/>
              <a:t>&gt;</a:t>
            </a:r>
            <a:r>
              <a:rPr lang="zh-CN" altLang="zh-CN" dirty="0"/>
              <a:t>设置“中央经线”和“东偏移量”</a:t>
            </a:r>
            <a:r>
              <a:rPr lang="en-US" altLang="zh-CN" dirty="0"/>
              <a:t>&gt;</a:t>
            </a:r>
            <a:r>
              <a:rPr lang="zh-CN" altLang="zh-CN" dirty="0"/>
              <a:t>打“√”保存设置；</a:t>
            </a:r>
            <a:endParaRPr lang="en-US" altLang="zh-CN" dirty="0"/>
          </a:p>
        </p:txBody>
      </p:sp>
      <p:graphicFrame>
        <p:nvGraphicFramePr>
          <p:cNvPr id="16" name="Object 5">
            <a:extLst>
              <a:ext uri="{FF2B5EF4-FFF2-40B4-BE49-F238E27FC236}">
                <a16:creationId xmlns:a16="http://schemas.microsoft.com/office/drawing/2014/main" id="{2C003DE7-3ACA-45F0-918C-3FC49EDCEC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9328219"/>
              </p:ext>
            </p:extLst>
          </p:nvPr>
        </p:nvGraphicFramePr>
        <p:xfrm>
          <a:off x="4638674" y="345463"/>
          <a:ext cx="4048125" cy="750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" name="公式" r:id="rId8" imgW="1257424" imgH="352307" progId="Equation.3">
                  <p:embed/>
                </p:oleObj>
              </mc:Choice>
              <mc:Fallback>
                <p:oleObj name="公式" r:id="rId8" imgW="1257424" imgH="352307" progId="Equation.3">
                  <p:embed/>
                  <p:pic>
                    <p:nvPicPr>
                      <p:cNvPr id="5" name="Object 5">
                        <a:extLst>
                          <a:ext uri="{FF2B5EF4-FFF2-40B4-BE49-F238E27FC236}">
                            <a16:creationId xmlns:a16="http://schemas.microsoft.com/office/drawing/2014/main" id="{5048AABD-1C3C-45FC-B1C4-D20DCF46A6B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38674" y="345463"/>
                        <a:ext cx="4048125" cy="750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5EAAB87F-80E5-42CB-8A60-25FEAC190D43}"/>
              </a:ext>
            </a:extLst>
          </p:cNvPr>
          <p:cNvCxnSpPr>
            <a:cxnSpLocks/>
          </p:cNvCxnSpPr>
          <p:nvPr/>
        </p:nvCxnSpPr>
        <p:spPr>
          <a:xfrm flipV="1">
            <a:off x="5800548" y="1116013"/>
            <a:ext cx="3478185" cy="1557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19E2AEA3-8508-4412-ACB5-8E8F3D4329FE}"/>
              </a:ext>
            </a:extLst>
          </p:cNvPr>
          <p:cNvSpPr/>
          <p:nvPr/>
        </p:nvSpPr>
        <p:spPr>
          <a:xfrm>
            <a:off x="9255107" y="1096351"/>
            <a:ext cx="2936893" cy="350608"/>
          </a:xfrm>
          <a:prstGeom prst="rect">
            <a:avLst/>
          </a:prstGeom>
          <a:ln>
            <a:solidFill>
              <a:srgbClr val="FF0000"/>
            </a:solidFill>
            <a:tailEnd type="non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6B324A3-A164-4D7A-B00A-07EA478B5E16}"/>
              </a:ext>
            </a:extLst>
          </p:cNvPr>
          <p:cNvSpPr txBox="1"/>
          <p:nvPr/>
        </p:nvSpPr>
        <p:spPr>
          <a:xfrm>
            <a:off x="4845269" y="1026055"/>
            <a:ext cx="1016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L0=3n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2409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D7F9EC1-264B-4F17-9968-119FE0CC8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358" y="1920875"/>
            <a:ext cx="2571750" cy="4572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D670BEA-2D6D-4279-92D7-5569641B0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连接</a:t>
            </a:r>
            <a:r>
              <a:rPr lang="en-US" altLang="zh-CN" dirty="0"/>
              <a:t>GNSS</a:t>
            </a:r>
            <a:r>
              <a:rPr lang="zh-CN" altLang="en-US" dirty="0"/>
              <a:t>模块设置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DD2C394-AFE2-4997-BAE8-96A948E46A25}"/>
              </a:ext>
            </a:extLst>
          </p:cNvPr>
          <p:cNvGrpSpPr/>
          <p:nvPr/>
        </p:nvGrpSpPr>
        <p:grpSpPr>
          <a:xfrm>
            <a:off x="851175" y="1452515"/>
            <a:ext cx="3947486" cy="369332"/>
            <a:chOff x="838200" y="2202024"/>
            <a:chExt cx="3947486" cy="369332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5593053-BA03-43D5-85B4-BC5238ED0CF6}"/>
                </a:ext>
              </a:extLst>
            </p:cNvPr>
            <p:cNvSpPr txBox="1"/>
            <p:nvPr/>
          </p:nvSpPr>
          <p:spPr>
            <a:xfrm>
              <a:off x="838200" y="2202024"/>
              <a:ext cx="3722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点击主界面右上角的</a:t>
              </a:r>
              <a:r>
                <a:rPr lang="en-US" altLang="zh-CN" dirty="0" err="1"/>
                <a:t>GNSSTool</a:t>
              </a:r>
              <a:r>
                <a:rPr lang="zh-CN" altLang="en-US" dirty="0"/>
                <a:t>按钮</a:t>
              </a: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99279F0-DBA0-41F7-A1F1-364C3C5C3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02389" y="2242862"/>
              <a:ext cx="283297" cy="287655"/>
            </a:xfrm>
            <a:prstGeom prst="rect">
              <a:avLst/>
            </a:prstGeom>
          </p:spPr>
        </p:pic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4C94EA3F-823D-46E0-BC9E-F052C73D77B2}"/>
              </a:ext>
            </a:extLst>
          </p:cNvPr>
          <p:cNvGrpSpPr/>
          <p:nvPr/>
        </p:nvGrpSpPr>
        <p:grpSpPr>
          <a:xfrm>
            <a:off x="140672" y="1920875"/>
            <a:ext cx="2571750" cy="4572000"/>
            <a:chOff x="140672" y="1920875"/>
            <a:chExt cx="2571750" cy="457200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4C12087-AE7E-483B-B14A-78BB82D61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0672" y="1920875"/>
              <a:ext cx="2571750" cy="4572000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DD48CDB-96F9-4FF9-9B7B-E30ABC180FF9}"/>
                </a:ext>
              </a:extLst>
            </p:cNvPr>
            <p:cNvSpPr/>
            <p:nvPr/>
          </p:nvSpPr>
          <p:spPr>
            <a:xfrm>
              <a:off x="2063578" y="2137719"/>
              <a:ext cx="333633" cy="333632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64D4A6D-781B-4268-A113-F5CD735D374D}"/>
              </a:ext>
            </a:extLst>
          </p:cNvPr>
          <p:cNvGrpSpPr/>
          <p:nvPr/>
        </p:nvGrpSpPr>
        <p:grpSpPr>
          <a:xfrm>
            <a:off x="2758515" y="1920875"/>
            <a:ext cx="2571750" cy="4572000"/>
            <a:chOff x="2845014" y="1920875"/>
            <a:chExt cx="2571750" cy="4572000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BB79CED8-8EA8-4AC0-8F74-4164F8E6F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45014" y="1920875"/>
              <a:ext cx="2571750" cy="4572000"/>
            </a:xfrm>
            <a:prstGeom prst="rect">
              <a:avLst/>
            </a:prstGeom>
          </p:spPr>
        </p:pic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C35AB8F-ABFC-44E2-9274-15E69B019A6F}"/>
                </a:ext>
              </a:extLst>
            </p:cNvPr>
            <p:cNvSpPr/>
            <p:nvPr/>
          </p:nvSpPr>
          <p:spPr>
            <a:xfrm>
              <a:off x="2845014" y="4090086"/>
              <a:ext cx="2571750" cy="321276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69E0891-28FD-4E88-998F-AEF61BC4159C}"/>
              </a:ext>
            </a:extLst>
          </p:cNvPr>
          <p:cNvGrpSpPr/>
          <p:nvPr/>
        </p:nvGrpSpPr>
        <p:grpSpPr>
          <a:xfrm>
            <a:off x="6647932" y="2607276"/>
            <a:ext cx="1300176" cy="3885599"/>
            <a:chOff x="6820930" y="2607276"/>
            <a:chExt cx="1300176" cy="3885599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2AD0685-3AB3-4AA8-B0A6-4131EBAA4C1C}"/>
                </a:ext>
              </a:extLst>
            </p:cNvPr>
            <p:cNvSpPr/>
            <p:nvPr/>
          </p:nvSpPr>
          <p:spPr>
            <a:xfrm>
              <a:off x="7073006" y="2607276"/>
              <a:ext cx="958886" cy="364524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6EA7D06-014B-4543-8994-A912A204E98C}"/>
                </a:ext>
              </a:extLst>
            </p:cNvPr>
            <p:cNvSpPr/>
            <p:nvPr/>
          </p:nvSpPr>
          <p:spPr>
            <a:xfrm>
              <a:off x="7073006" y="3064476"/>
              <a:ext cx="958886" cy="364524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2690CC9-3A0A-42E7-A5CD-2F9B315C90DB}"/>
                </a:ext>
              </a:extLst>
            </p:cNvPr>
            <p:cNvSpPr/>
            <p:nvPr/>
          </p:nvSpPr>
          <p:spPr>
            <a:xfrm>
              <a:off x="6820930" y="6128351"/>
              <a:ext cx="1300176" cy="364524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3AD9B23-9C4E-4918-97BE-EF967F5A4547}"/>
              </a:ext>
            </a:extLst>
          </p:cNvPr>
          <p:cNvGrpSpPr/>
          <p:nvPr/>
        </p:nvGrpSpPr>
        <p:grpSpPr>
          <a:xfrm>
            <a:off x="8096669" y="1964724"/>
            <a:ext cx="2571750" cy="4572000"/>
            <a:chOff x="8096669" y="1964724"/>
            <a:chExt cx="2571750" cy="4572000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1464EF71-9557-455B-A877-0FBE59716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96669" y="1964724"/>
              <a:ext cx="2571750" cy="4572000"/>
            </a:xfrm>
            <a:prstGeom prst="rect">
              <a:avLst/>
            </a:prstGeom>
          </p:spPr>
        </p:pic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FAA12E32-00F1-43FD-AEB4-4C07F262FBF8}"/>
                </a:ext>
              </a:extLst>
            </p:cNvPr>
            <p:cNvSpPr/>
            <p:nvPr/>
          </p:nvSpPr>
          <p:spPr>
            <a:xfrm>
              <a:off x="10008973" y="4744995"/>
              <a:ext cx="370703" cy="345989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CE38086-F49C-437A-85D2-DDF41A1EEDCD}"/>
              </a:ext>
            </a:extLst>
          </p:cNvPr>
          <p:cNvGrpSpPr/>
          <p:nvPr/>
        </p:nvGrpSpPr>
        <p:grpSpPr>
          <a:xfrm>
            <a:off x="9620250" y="18535"/>
            <a:ext cx="2571750" cy="4572000"/>
            <a:chOff x="9620250" y="18535"/>
            <a:chExt cx="2571750" cy="4572000"/>
          </a:xfrm>
        </p:grpSpPr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A33C8F7D-DBC9-4B07-BBD9-47F58D70E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620250" y="18535"/>
              <a:ext cx="2571750" cy="4572000"/>
            </a:xfrm>
            <a:prstGeom prst="rect">
              <a:avLst/>
            </a:prstGeom>
          </p:spPr>
        </p:pic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EE021EA3-2369-4503-96B8-232BA55DA230}"/>
                </a:ext>
              </a:extLst>
            </p:cNvPr>
            <p:cNvSpPr/>
            <p:nvPr/>
          </p:nvSpPr>
          <p:spPr>
            <a:xfrm>
              <a:off x="9620250" y="234778"/>
              <a:ext cx="388723" cy="284206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7293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70BEA-2D6D-4279-92D7-5569641B0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手机连接</a:t>
            </a:r>
            <a:r>
              <a:rPr lang="en-US" altLang="zh-CN" dirty="0"/>
              <a:t>GNSS</a:t>
            </a:r>
            <a:r>
              <a:rPr lang="zh-CN" altLang="en-US" dirty="0"/>
              <a:t>模块设置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DD2C394-AFE2-4997-BAE8-96A948E46A25}"/>
              </a:ext>
            </a:extLst>
          </p:cNvPr>
          <p:cNvGrpSpPr/>
          <p:nvPr/>
        </p:nvGrpSpPr>
        <p:grpSpPr>
          <a:xfrm>
            <a:off x="851175" y="1452515"/>
            <a:ext cx="3947486" cy="369332"/>
            <a:chOff x="838200" y="2202024"/>
            <a:chExt cx="3947486" cy="369332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5593053-BA03-43D5-85B4-BC5238ED0CF6}"/>
                </a:ext>
              </a:extLst>
            </p:cNvPr>
            <p:cNvSpPr txBox="1"/>
            <p:nvPr/>
          </p:nvSpPr>
          <p:spPr>
            <a:xfrm>
              <a:off x="838200" y="2202024"/>
              <a:ext cx="3722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点击主界面右上角的</a:t>
              </a:r>
              <a:r>
                <a:rPr lang="en-US" altLang="zh-CN" dirty="0" err="1"/>
                <a:t>GNSSTool</a:t>
              </a:r>
              <a:r>
                <a:rPr lang="zh-CN" altLang="en-US" dirty="0"/>
                <a:t>按钮</a:t>
              </a: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99279F0-DBA0-41F7-A1F1-364C3C5C3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02389" y="2242862"/>
              <a:ext cx="283297" cy="287655"/>
            </a:xfrm>
            <a:prstGeom prst="rect">
              <a:avLst/>
            </a:prstGeom>
          </p:spPr>
        </p:pic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4C94EA3F-823D-46E0-BC9E-F052C73D77B2}"/>
              </a:ext>
            </a:extLst>
          </p:cNvPr>
          <p:cNvGrpSpPr/>
          <p:nvPr/>
        </p:nvGrpSpPr>
        <p:grpSpPr>
          <a:xfrm>
            <a:off x="140672" y="1920875"/>
            <a:ext cx="2571750" cy="4572000"/>
            <a:chOff x="140672" y="1920875"/>
            <a:chExt cx="2571750" cy="457200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4C12087-AE7E-483B-B14A-78BB82D61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72" y="1920875"/>
              <a:ext cx="2571750" cy="4572000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DD48CDB-96F9-4FF9-9B7B-E30ABC180FF9}"/>
                </a:ext>
              </a:extLst>
            </p:cNvPr>
            <p:cNvSpPr/>
            <p:nvPr/>
          </p:nvSpPr>
          <p:spPr>
            <a:xfrm>
              <a:off x="2063578" y="2137719"/>
              <a:ext cx="333633" cy="333632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64D4A6D-781B-4268-A113-F5CD735D374D}"/>
              </a:ext>
            </a:extLst>
          </p:cNvPr>
          <p:cNvGrpSpPr/>
          <p:nvPr/>
        </p:nvGrpSpPr>
        <p:grpSpPr>
          <a:xfrm>
            <a:off x="2758515" y="1920875"/>
            <a:ext cx="2571750" cy="4572000"/>
            <a:chOff x="2845014" y="1920875"/>
            <a:chExt cx="2571750" cy="4572000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BB79CED8-8EA8-4AC0-8F74-4164F8E6F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5014" y="1920875"/>
              <a:ext cx="2571750" cy="4572000"/>
            </a:xfrm>
            <a:prstGeom prst="rect">
              <a:avLst/>
            </a:prstGeom>
          </p:spPr>
        </p:pic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C35AB8F-ABFC-44E2-9274-15E69B019A6F}"/>
                </a:ext>
              </a:extLst>
            </p:cNvPr>
            <p:cNvSpPr/>
            <p:nvPr/>
          </p:nvSpPr>
          <p:spPr>
            <a:xfrm>
              <a:off x="2845014" y="4090086"/>
              <a:ext cx="2571750" cy="321276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69E0891-28FD-4E88-998F-AEF61BC4159C}"/>
              </a:ext>
            </a:extLst>
          </p:cNvPr>
          <p:cNvGrpSpPr/>
          <p:nvPr/>
        </p:nvGrpSpPr>
        <p:grpSpPr>
          <a:xfrm>
            <a:off x="5376358" y="1920875"/>
            <a:ext cx="2571750" cy="4572000"/>
            <a:chOff x="5549356" y="1920875"/>
            <a:chExt cx="2571750" cy="4572000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E35071B-2519-4D55-AD49-0C0E1A6DE8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9356" y="1920875"/>
              <a:ext cx="2571750" cy="4572000"/>
            </a:xfrm>
            <a:prstGeom prst="rect">
              <a:avLst/>
            </a:prstGeom>
          </p:spPr>
        </p:pic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2AD0685-3AB3-4AA8-B0A6-4131EBAA4C1C}"/>
                </a:ext>
              </a:extLst>
            </p:cNvPr>
            <p:cNvSpPr/>
            <p:nvPr/>
          </p:nvSpPr>
          <p:spPr>
            <a:xfrm>
              <a:off x="7073006" y="2607276"/>
              <a:ext cx="958886" cy="364524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6EA7D06-014B-4543-8994-A912A204E98C}"/>
                </a:ext>
              </a:extLst>
            </p:cNvPr>
            <p:cNvSpPr/>
            <p:nvPr/>
          </p:nvSpPr>
          <p:spPr>
            <a:xfrm>
              <a:off x="7073006" y="3064476"/>
              <a:ext cx="958886" cy="364524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2690CC9-3A0A-42E7-A5CD-2F9B315C90DB}"/>
                </a:ext>
              </a:extLst>
            </p:cNvPr>
            <p:cNvSpPr/>
            <p:nvPr/>
          </p:nvSpPr>
          <p:spPr>
            <a:xfrm>
              <a:off x="6820930" y="6128351"/>
              <a:ext cx="1300176" cy="364524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3AD9B23-9C4E-4918-97BE-EF967F5A4547}"/>
              </a:ext>
            </a:extLst>
          </p:cNvPr>
          <p:cNvGrpSpPr/>
          <p:nvPr/>
        </p:nvGrpSpPr>
        <p:grpSpPr>
          <a:xfrm>
            <a:off x="8096669" y="1964724"/>
            <a:ext cx="2571750" cy="4572000"/>
            <a:chOff x="8096669" y="1964724"/>
            <a:chExt cx="2571750" cy="4572000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1464EF71-9557-455B-A877-0FBE59716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6669" y="1964724"/>
              <a:ext cx="2571750" cy="4572000"/>
            </a:xfrm>
            <a:prstGeom prst="rect">
              <a:avLst/>
            </a:prstGeom>
          </p:spPr>
        </p:pic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FAA12E32-00F1-43FD-AEB4-4C07F262FBF8}"/>
                </a:ext>
              </a:extLst>
            </p:cNvPr>
            <p:cNvSpPr/>
            <p:nvPr/>
          </p:nvSpPr>
          <p:spPr>
            <a:xfrm>
              <a:off x="10008973" y="4744995"/>
              <a:ext cx="370703" cy="345989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CE38086-F49C-437A-85D2-DDF41A1EEDCD}"/>
              </a:ext>
            </a:extLst>
          </p:cNvPr>
          <p:cNvGrpSpPr/>
          <p:nvPr/>
        </p:nvGrpSpPr>
        <p:grpSpPr>
          <a:xfrm>
            <a:off x="9620250" y="18535"/>
            <a:ext cx="2571750" cy="4572000"/>
            <a:chOff x="9620250" y="18535"/>
            <a:chExt cx="2571750" cy="4572000"/>
          </a:xfrm>
        </p:grpSpPr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A33C8F7D-DBC9-4B07-BBD9-47F58D70E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20250" y="18535"/>
              <a:ext cx="2571750" cy="4572000"/>
            </a:xfrm>
            <a:prstGeom prst="rect">
              <a:avLst/>
            </a:prstGeom>
          </p:spPr>
        </p:pic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EE021EA3-2369-4503-96B8-232BA55DA230}"/>
                </a:ext>
              </a:extLst>
            </p:cNvPr>
            <p:cNvSpPr/>
            <p:nvPr/>
          </p:nvSpPr>
          <p:spPr>
            <a:xfrm>
              <a:off x="9620250" y="234778"/>
              <a:ext cx="388723" cy="284206"/>
            </a:xfrm>
            <a:prstGeom prst="rect">
              <a:avLst/>
            </a:prstGeom>
            <a:ln>
              <a:solidFill>
                <a:srgbClr val="FF0000"/>
              </a:solidFill>
              <a:tailEnd type="non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03758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rgbClr val="FF0000"/>
          </a:solidFill>
          <a:tailEnd type="none"/>
        </a:ln>
      </a:spPr>
      <a:bodyPr rtlCol="0" anchor="ctr"/>
      <a:lstStyle>
        <a:defPPr algn="ctr">
          <a:defRPr/>
        </a:defPPr>
      </a:lstStyle>
      <a:style>
        <a:lnRef idx="3">
          <a:schemeClr val="accent6"/>
        </a:lnRef>
        <a:fillRef idx="0">
          <a:schemeClr val="accent6"/>
        </a:fillRef>
        <a:effectRef idx="2">
          <a:schemeClr val="accent6"/>
        </a:effectRef>
        <a:fontRef idx="minor">
          <a:schemeClr val="tx1"/>
        </a:fontRef>
      </a:style>
    </a:spDef>
    <a:lnDef>
      <a:spPr>
        <a:ln>
          <a:tailEnd type="triangle"/>
        </a:ln>
      </a:spPr>
      <a:bodyPr/>
      <a:lstStyle/>
      <a:style>
        <a:lnRef idx="3">
          <a:schemeClr val="accent6"/>
        </a:lnRef>
        <a:fillRef idx="0">
          <a:schemeClr val="accent6"/>
        </a:fillRef>
        <a:effectRef idx="2">
          <a:schemeClr val="accent6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3259</TotalTime>
  <Words>1127</Words>
  <Application>Microsoft Office PowerPoint</Application>
  <PresentationFormat>宽屏</PresentationFormat>
  <Paragraphs>101</Paragraphs>
  <Slides>18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等线</vt:lpstr>
      <vt:lpstr>等线 Light</vt:lpstr>
      <vt:lpstr>黑体</vt:lpstr>
      <vt:lpstr>微软雅黑</vt:lpstr>
      <vt:lpstr>Arial</vt:lpstr>
      <vt:lpstr>Office 主题​​</vt:lpstr>
      <vt:lpstr>公式</vt:lpstr>
      <vt:lpstr>手持机单点定位精度分析</vt:lpstr>
      <vt:lpstr>纲要</vt:lpstr>
      <vt:lpstr>实验内容与步骤</vt:lpstr>
      <vt:lpstr>点要素采集要求</vt:lpstr>
      <vt:lpstr>室外数据采集步骤</vt:lpstr>
      <vt:lpstr>新建工程</vt:lpstr>
      <vt:lpstr>坐标系设置</vt:lpstr>
      <vt:lpstr>连接GNSS模块设置</vt:lpstr>
      <vt:lpstr>手机连接GNSS模块设置</vt:lpstr>
      <vt:lpstr>采集设置</vt:lpstr>
      <vt:lpstr>新建“精度点”图层</vt:lpstr>
      <vt:lpstr>点采集步骤</vt:lpstr>
      <vt:lpstr>点采集步骤:输入属性数据</vt:lpstr>
      <vt:lpstr>数据导出</vt:lpstr>
      <vt:lpstr>“精度点.CSV”数据项说明</vt:lpstr>
      <vt:lpstr>数据分析</vt:lpstr>
      <vt:lpstr>提交实验报告</vt:lpstr>
      <vt:lpstr>利用微信公众号获取实验信息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华测LT40手持GPS基本使用</dc:title>
  <dc:creator>hwl</dc:creator>
  <cp:lastModifiedBy>hwl</cp:lastModifiedBy>
  <cp:revision>219</cp:revision>
  <dcterms:created xsi:type="dcterms:W3CDTF">2020-02-02T07:17:44Z</dcterms:created>
  <dcterms:modified xsi:type="dcterms:W3CDTF">2025-03-06T16:11:16Z</dcterms:modified>
</cp:coreProperties>
</file>

<file path=docProps/thumbnail.jpeg>
</file>